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72" r:id="rId10"/>
    <p:sldId id="274" r:id="rId11"/>
    <p:sldId id="275" r:id="rId12"/>
    <p:sldId id="264" r:id="rId13"/>
    <p:sldId id="267" r:id="rId14"/>
    <p:sldId id="265" r:id="rId15"/>
    <p:sldId id="266" r:id="rId16"/>
    <p:sldId id="268" r:id="rId17"/>
    <p:sldId id="269" r:id="rId18"/>
  </p:sldIdLst>
  <p:sldSz cx="18288000" cy="10287000"/>
  <p:notesSz cx="6858000" cy="9144000"/>
  <p:embeddedFontLst>
    <p:embeddedFont>
      <p:font typeface="Archivo Black" panose="020B0A03020202020B04"/>
      <p:regular r:id="rId22"/>
    </p:embeddedFont>
    <p:embeddedFont>
      <p:font typeface="Montserrat Classic Bold" panose="00000800000000000000"/>
      <p:bold r:id="rId23"/>
    </p:embeddedFont>
    <p:embeddedFont>
      <p:font typeface="Montserrat Light" panose="00000400000000000000"/>
      <p:regular r:id="rId24"/>
    </p:embeddedFont>
    <p:embeddedFont>
      <p:font typeface="Montserrat Classic" panose="00000500000000000000"/>
      <p:regular r:id="rId25"/>
    </p:embeddedFont>
    <p:embeddedFont>
      <p:font typeface="Arial Black" panose="020B0A04020102020204" charset="0"/>
      <p:bold r:id="rId26"/>
    </p:embeddedFont>
    <p:embeddedFont>
      <p:font typeface="Montserrat Light Bold" panose="00000800000000000000"/>
      <p:bold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84"/>
        <p:guide pos="29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svg"/><Relationship Id="rId8" Type="http://schemas.openxmlformats.org/officeDocument/2006/relationships/image" Target="../media/image23.png"/><Relationship Id="rId7" Type="http://schemas.openxmlformats.org/officeDocument/2006/relationships/image" Target="../media/image10.svg"/><Relationship Id="rId6" Type="http://schemas.openxmlformats.org/officeDocument/2006/relationships/image" Target="../media/image22.png"/><Relationship Id="rId5" Type="http://schemas.openxmlformats.org/officeDocument/2006/relationships/image" Target="../media/image9.sv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20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3.svg"/><Relationship Id="rId12" Type="http://schemas.openxmlformats.org/officeDocument/2006/relationships/image" Target="../media/image25.png"/><Relationship Id="rId11" Type="http://schemas.openxmlformats.org/officeDocument/2006/relationships/image" Target="../media/image12.svg"/><Relationship Id="rId10" Type="http://schemas.openxmlformats.org/officeDocument/2006/relationships/image" Target="../media/image24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hyperlink" Target="https://drive.google.com/drive/folders/1ado9mHwEKBrgcBqIiEbW06rY6dLYZh1t?usp=sharing" TargetMode="External"/><Relationship Id="rId8" Type="http://schemas.openxmlformats.org/officeDocument/2006/relationships/hyperlink" Target="https://www.linkedin.com/in/rahul-5bb12125b" TargetMode="External"/><Relationship Id="rId7" Type="http://schemas.openxmlformats.org/officeDocument/2006/relationships/hyperlink" Target="https://bit.ly/aimentalhealthtracker" TargetMode="External"/><Relationship Id="rId6" Type="http://schemas.openxmlformats.org/officeDocument/2006/relationships/image" Target="../media/image15.svg"/><Relationship Id="rId5" Type="http://schemas.openxmlformats.org/officeDocument/2006/relationships/image" Target="../media/image37.png"/><Relationship Id="rId4" Type="http://schemas.openxmlformats.org/officeDocument/2006/relationships/image" Target="../media/image14.sv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9.png"/><Relationship Id="rId11" Type="http://schemas.openxmlformats.org/officeDocument/2006/relationships/image" Target="../media/image38.png"/><Relationship Id="rId10" Type="http://schemas.openxmlformats.org/officeDocument/2006/relationships/hyperlink" Target="https://github.com/iamrahulhere/AI-Mental-Fitness-Tracker" TargetMode="External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jpeg"/><Relationship Id="rId8" Type="http://schemas.openxmlformats.org/officeDocument/2006/relationships/image" Target="../media/image18.jpeg"/><Relationship Id="rId7" Type="http://schemas.openxmlformats.org/officeDocument/2006/relationships/image" Target="../media/image40.jpeg"/><Relationship Id="rId6" Type="http://schemas.openxmlformats.org/officeDocument/2006/relationships/image" Target="../media/image12.jpeg"/><Relationship Id="rId5" Type="http://schemas.openxmlformats.org/officeDocument/2006/relationships/image" Target="../media/image8.jpeg"/><Relationship Id="rId4" Type="http://schemas.openxmlformats.org/officeDocument/2006/relationships/image" Target="../media/image1.jpeg"/><Relationship Id="rId3" Type="http://schemas.openxmlformats.org/officeDocument/2006/relationships/image" Target="../media/image19.jpeg"/><Relationship Id="rId2" Type="http://schemas.openxmlformats.org/officeDocument/2006/relationships/image" Target="../media/image17.jpe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3.jpeg"/><Relationship Id="rId10" Type="http://schemas.openxmlformats.org/officeDocument/2006/relationships/image" Target="../media/image42.jpe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10.png"/><Relationship Id="rId3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16.png"/><Relationship Id="rId7" Type="http://schemas.openxmlformats.org/officeDocument/2006/relationships/image" Target="../media/image6.svg"/><Relationship Id="rId6" Type="http://schemas.openxmlformats.org/officeDocument/2006/relationships/image" Target="../media/image15.png"/><Relationship Id="rId5" Type="http://schemas.openxmlformats.org/officeDocument/2006/relationships/image" Target="../media/image5.svg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esktop\Courses Oth\InternShips\AICTE AI\Project PPT\Img\ai\Artificial-Intelligence-Skyline-scaled.jpgArtificial-Intelligence-Skyline-scaled"/>
          <p:cNvPicPr>
            <a:picLocks noChangeAspect="1"/>
          </p:cNvPicPr>
          <p:nvPr/>
        </p:nvPicPr>
        <p:blipFill>
          <a:blip r:embed="rId1">
            <a:alphaModFix amt="20000"/>
          </a:blip>
          <a:srcRect/>
          <a:stretch>
            <a:fillRect/>
          </a:stretch>
        </p:blipFill>
        <p:spPr>
          <a:xfrm flipH="1">
            <a:off x="0" y="-38100"/>
            <a:ext cx="1590167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8521081" y="1000665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8" y="0"/>
                </a:lnTo>
                <a:lnTo>
                  <a:pt x="1245838" y="985530"/>
                </a:lnTo>
                <a:lnTo>
                  <a:pt x="0" y="985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521330">
            <a:off x="4552047" y="162170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0">
            <a:off x="9604375" y="-38100"/>
            <a:ext cx="8698230" cy="10287000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 rotWithShape="1">
              <a:blip r:embed="rId1"/>
              <a:stretch>
                <a:fillRect l="-114498" t="-230" r="-2201" b="-2063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736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276600" y="3467100"/>
            <a:ext cx="11860530" cy="2176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7200" spc="172">
                <a:solidFill>
                  <a:srgbClr val="040506"/>
                </a:solidFill>
                <a:latin typeface="Archivo Black" panose="020B0A03020202020B04"/>
              </a:rPr>
              <a:t>M</a:t>
            </a:r>
            <a:r>
              <a:rPr lang="en-IN" altLang="en-US" sz="7200" spc="172">
                <a:solidFill>
                  <a:srgbClr val="040506"/>
                </a:solidFill>
                <a:latin typeface="Archivo Black" panose="020B0A03020202020B04"/>
              </a:rPr>
              <a:t>ENTAL FITNESS</a:t>
            </a:r>
            <a:endParaRPr lang="en-IN" altLang="en-US" sz="7200" spc="172">
              <a:solidFill>
                <a:srgbClr val="040506"/>
              </a:solidFill>
              <a:latin typeface="Archivo Black" panose="020B0A03020202020B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928152" y="2095507"/>
            <a:ext cx="2431696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IN" altLang="en-US" sz="3075" spc="-61">
                <a:solidFill>
                  <a:srgbClr val="040506"/>
                </a:solidFill>
                <a:latin typeface="Montserrat Classic Bold" panose="00000800000000000000"/>
              </a:rPr>
              <a:t>AICTE</a:t>
            </a:r>
            <a:endParaRPr lang="en-IN" altLang="en-US" sz="3075" spc="-61">
              <a:solidFill>
                <a:srgbClr val="040506"/>
              </a:solidFill>
              <a:latin typeface="Montserrat Classic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471449" y="3349175"/>
            <a:ext cx="7345101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5"/>
              </a:lnSpc>
            </a:pPr>
            <a:r>
              <a:rPr lang="en-IN" sz="5285" spc="74">
                <a:solidFill>
                  <a:srgbClr val="040506"/>
                </a:solidFill>
                <a:latin typeface="Archivo Black" panose="020B0A03020202020B04"/>
              </a:rPr>
              <a:t>AI</a:t>
            </a:r>
            <a:endParaRPr lang="en-IN" sz="5285" spc="74">
              <a:solidFill>
                <a:srgbClr val="040506"/>
              </a:solidFill>
              <a:latin typeface="Archivo Black" panose="020B0A03020202020B04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5410489" y="5561515"/>
            <a:ext cx="7345101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7295"/>
              </a:lnSpc>
            </a:pPr>
            <a:r>
              <a:rPr lang="en-IN" sz="7200" spc="74">
                <a:solidFill>
                  <a:srgbClr val="040506"/>
                </a:solidFill>
                <a:latin typeface="Archivo Black" panose="020B0A03020202020B04"/>
              </a:rPr>
              <a:t>TRACKER</a:t>
            </a:r>
            <a:endParaRPr lang="en-IN" sz="7200" spc="74">
              <a:solidFill>
                <a:srgbClr val="040506"/>
              </a:solidFill>
              <a:latin typeface="Archivo Black" panose="020B0A03020202020B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esktop\Courses Oth\InternShips\AICTE AI\Project PPT\Img\ai\1000_F_605625837_Q8sttyUoP3X3VZERs2YVX6zMn5Bu2XYy.jpg1000_F_605625837_Q8sttyUoP3X3VZERs2YVX6zMn5Bu2XYy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8288000" cy="10283190"/>
          </a:xfrm>
          <a:prstGeom prst="rect">
            <a:avLst/>
          </a:prstGeom>
          <a:effectLst>
            <a:softEdge rad="1016000"/>
          </a:effectLst>
        </p:spPr>
      </p:pic>
      <p:grpSp>
        <p:nvGrpSpPr>
          <p:cNvPr id="3" name="Group 3"/>
          <p:cNvGrpSpPr/>
          <p:nvPr/>
        </p:nvGrpSpPr>
        <p:grpSpPr>
          <a:xfrm rot="0">
            <a:off x="685800" y="4126865"/>
            <a:ext cx="16692245" cy="5633085"/>
            <a:chOff x="0" y="0"/>
            <a:chExt cx="84006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4495800" y="495300"/>
            <a:ext cx="8616950" cy="1856105"/>
            <a:chOff x="0" y="0"/>
            <a:chExt cx="2269407" cy="8310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69407" cy="831043"/>
            </a:xfrm>
            <a:prstGeom prst="roundRect">
              <a:avLst/>
            </a:prstGeom>
            <a:solidFill>
              <a:srgbClr val="FFFFFF">
                <a:alpha val="8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048000" y="942975"/>
            <a:ext cx="11936095" cy="877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IN" sz="5600" u="none" strike="noStrike" spc="173">
                <a:solidFill>
                  <a:srgbClr val="010101"/>
                </a:solidFill>
                <a:latin typeface="Arial Black" panose="020B0A04020102020204" charset="0"/>
                <a:cs typeface="Arial Black" panose="020B0A04020102020204" charset="0"/>
              </a:rPr>
              <a:t>BENEFITS</a:t>
            </a:r>
            <a:endParaRPr lang="en-IN" sz="5600" u="none" strike="noStrike" spc="173">
              <a:solidFill>
                <a:srgbClr val="01010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1906270" y="4838700"/>
            <a:ext cx="1371028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000"/>
              <a:t>Precise predictions of mental well-being based on diverse data inputs.</a:t>
            </a:r>
            <a:endParaRPr lang="en-US" sz="4000"/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000"/>
              <a:t>Personalized interventions tailored to individual needs.</a:t>
            </a:r>
            <a:endParaRPr lang="en-US" sz="4000"/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000"/>
              <a:t>Improved awareness and understanding of mental health patterns.</a:t>
            </a:r>
            <a:endParaRPr lang="en-US" sz="4000"/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000"/>
              <a:t>Potential early detection and prevention of mental health issues.</a:t>
            </a:r>
            <a:endParaRPr lang="en-US" sz="4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21874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13939906" y="495060"/>
            <a:ext cx="3780505" cy="643148"/>
            <a:chOff x="0" y="0"/>
            <a:chExt cx="5040674" cy="857531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 rot="0">
              <a:off x="0" y="0"/>
              <a:ext cx="5040674" cy="857531"/>
              <a:chOff x="0" y="0"/>
              <a:chExt cx="13271500" cy="225777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6351" y="0"/>
                <a:ext cx="10571728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10571728" h="2257821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1952149" y="0"/>
                    </a:moveTo>
                    <a:cubicBezTo>
                      <a:pt x="1835249" y="0"/>
                      <a:pt x="1740482" y="94766"/>
                      <a:pt x="1740482" y="211667"/>
                    </a:cubicBezTo>
                    <a:lnTo>
                      <a:pt x="1740482" y="282222"/>
                    </a:lnTo>
                    <a:cubicBezTo>
                      <a:pt x="1740482" y="399122"/>
                      <a:pt x="1835249" y="493889"/>
                      <a:pt x="1952149" y="493889"/>
                    </a:cubicBezTo>
                    <a:cubicBezTo>
                      <a:pt x="2069049" y="493889"/>
                      <a:pt x="2163816" y="399122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94766"/>
                      <a:pt x="2069049" y="0"/>
                      <a:pt x="1952149" y="0"/>
                    </a:cubicBezTo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5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3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8" y="1372839"/>
                      <a:pt x="2569608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5" y="1452880"/>
                    </a:lnTo>
                    <a:cubicBezTo>
                      <a:pt x="1957864" y="1444978"/>
                      <a:pt x="1946575" y="1444978"/>
                      <a:pt x="1945234" y="1452880"/>
                    </a:cubicBezTo>
                    <a:lnTo>
                      <a:pt x="1830793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moveTo>
                      <a:pt x="3285649" y="0"/>
                    </a:moveTo>
                    <a:cubicBezTo>
                      <a:pt x="3168749" y="0"/>
                      <a:pt x="3073982" y="94766"/>
                      <a:pt x="3073982" y="211667"/>
                    </a:cubicBezTo>
                    <a:lnTo>
                      <a:pt x="3073982" y="282222"/>
                    </a:lnTo>
                    <a:cubicBezTo>
                      <a:pt x="3073982" y="399122"/>
                      <a:pt x="3168749" y="493889"/>
                      <a:pt x="3285649" y="493889"/>
                    </a:cubicBezTo>
                    <a:cubicBezTo>
                      <a:pt x="3402549" y="493889"/>
                      <a:pt x="3497316" y="399122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moveTo>
                      <a:pt x="3066433" y="969998"/>
                    </a:moveTo>
                    <a:cubicBezTo>
                      <a:pt x="3067632" y="961884"/>
                      <a:pt x="3056202" y="958709"/>
                      <a:pt x="3053027" y="966258"/>
                    </a:cubicBezTo>
                    <a:lnTo>
                      <a:pt x="2899005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0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5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7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518341" y="966258"/>
                    </a:lnTo>
                    <a:cubicBezTo>
                      <a:pt x="3515096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3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299" y="2257786"/>
                      <a:pt x="3418423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3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5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  <a:moveTo>
                      <a:pt x="4619149" y="0"/>
                    </a:moveTo>
                    <a:cubicBezTo>
                      <a:pt x="4502249" y="0"/>
                      <a:pt x="4407482" y="94766"/>
                      <a:pt x="4407482" y="211667"/>
                    </a:cubicBezTo>
                    <a:lnTo>
                      <a:pt x="4407482" y="282222"/>
                    </a:lnTo>
                    <a:cubicBezTo>
                      <a:pt x="4407482" y="399122"/>
                      <a:pt x="4502249" y="493889"/>
                      <a:pt x="4619149" y="493889"/>
                    </a:cubicBezTo>
                    <a:cubicBezTo>
                      <a:pt x="4736049" y="493889"/>
                      <a:pt x="4830816" y="399122"/>
                      <a:pt x="4830816" y="282222"/>
                    </a:cubicBezTo>
                    <a:lnTo>
                      <a:pt x="4830816" y="211667"/>
                    </a:lnTo>
                    <a:cubicBezTo>
                      <a:pt x="4830816" y="94766"/>
                      <a:pt x="4736049" y="0"/>
                      <a:pt x="4619149" y="0"/>
                    </a:cubicBezTo>
                    <a:moveTo>
                      <a:pt x="4399933" y="969998"/>
                    </a:moveTo>
                    <a:cubicBezTo>
                      <a:pt x="4401132" y="961884"/>
                      <a:pt x="4389702" y="958709"/>
                      <a:pt x="4386527" y="966258"/>
                    </a:cubicBezTo>
                    <a:lnTo>
                      <a:pt x="4232504" y="1325598"/>
                    </a:lnTo>
                    <a:cubicBezTo>
                      <a:pt x="4210248" y="1377518"/>
                      <a:pt x="4159172" y="1411161"/>
                      <a:pt x="4102682" y="1411111"/>
                    </a:cubicBezTo>
                    <a:lnTo>
                      <a:pt x="4037630" y="1411111"/>
                    </a:lnTo>
                    <a:cubicBezTo>
                      <a:pt x="4025765" y="1411122"/>
                      <a:pt x="4014691" y="1405168"/>
                      <a:pt x="4008155" y="1395265"/>
                    </a:cubicBezTo>
                    <a:cubicBezTo>
                      <a:pt x="4001620" y="1385363"/>
                      <a:pt x="4000500" y="1372839"/>
                      <a:pt x="4005174" y="1361934"/>
                    </a:cubicBezTo>
                    <a:lnTo>
                      <a:pt x="4195816" y="917222"/>
                    </a:lnTo>
                    <a:lnTo>
                      <a:pt x="4265948" y="741821"/>
                    </a:lnTo>
                    <a:cubicBezTo>
                      <a:pt x="4308818" y="634683"/>
                      <a:pt x="4412595" y="564437"/>
                      <a:pt x="4527991" y="564444"/>
                    </a:cubicBezTo>
                    <a:lnTo>
                      <a:pt x="4710307" y="564444"/>
                    </a:lnTo>
                    <a:cubicBezTo>
                      <a:pt x="4825703" y="564437"/>
                      <a:pt x="4929480" y="634683"/>
                      <a:pt x="4972350" y="741821"/>
                    </a:cubicBezTo>
                    <a:lnTo>
                      <a:pt x="5042482" y="917222"/>
                    </a:lnTo>
                    <a:lnTo>
                      <a:pt x="5233053" y="1361934"/>
                    </a:lnTo>
                    <a:cubicBezTo>
                      <a:pt x="5237728" y="1372839"/>
                      <a:pt x="5236607" y="1385363"/>
                      <a:pt x="5230072" y="1395265"/>
                    </a:cubicBezTo>
                    <a:cubicBezTo>
                      <a:pt x="5223537" y="1405168"/>
                      <a:pt x="5212462" y="1411122"/>
                      <a:pt x="5200597" y="1411111"/>
                    </a:cubicBezTo>
                    <a:lnTo>
                      <a:pt x="5135545" y="1411111"/>
                    </a:lnTo>
                    <a:cubicBezTo>
                      <a:pt x="5079107" y="1411105"/>
                      <a:pt x="5028101" y="1377471"/>
                      <a:pt x="5005864" y="1325598"/>
                    </a:cubicBezTo>
                    <a:lnTo>
                      <a:pt x="4851841" y="966258"/>
                    </a:lnTo>
                    <a:cubicBezTo>
                      <a:pt x="4848596" y="958709"/>
                      <a:pt x="4837236" y="961884"/>
                      <a:pt x="4838365" y="969998"/>
                    </a:cubicBezTo>
                    <a:lnTo>
                      <a:pt x="4901371" y="1411111"/>
                    </a:lnTo>
                    <a:lnTo>
                      <a:pt x="4968752" y="2219607"/>
                    </a:lnTo>
                    <a:cubicBezTo>
                      <a:pt x="4969560" y="2229429"/>
                      <a:pt x="4966223" y="2239141"/>
                      <a:pt x="4959548" y="2246392"/>
                    </a:cubicBezTo>
                    <a:cubicBezTo>
                      <a:pt x="4952874" y="2253643"/>
                      <a:pt x="4943470" y="2257771"/>
                      <a:pt x="4933615" y="2257778"/>
                    </a:cubicBezTo>
                    <a:lnTo>
                      <a:pt x="4879781" y="2257778"/>
                    </a:lnTo>
                    <a:cubicBezTo>
                      <a:pt x="4810799" y="2257786"/>
                      <a:pt x="4751923" y="2207921"/>
                      <a:pt x="4740575" y="2139879"/>
                    </a:cubicBezTo>
                    <a:lnTo>
                      <a:pt x="4626204" y="1452880"/>
                    </a:lnTo>
                    <a:cubicBezTo>
                      <a:pt x="4624864" y="1444978"/>
                      <a:pt x="4613575" y="1444978"/>
                      <a:pt x="4612235" y="1452880"/>
                    </a:cubicBezTo>
                    <a:lnTo>
                      <a:pt x="4497794" y="2139879"/>
                    </a:lnTo>
                    <a:cubicBezTo>
                      <a:pt x="4486442" y="2207948"/>
                      <a:pt x="4427525" y="2257821"/>
                      <a:pt x="4358517" y="2257778"/>
                    </a:cubicBezTo>
                    <a:lnTo>
                      <a:pt x="4304683" y="2257778"/>
                    </a:lnTo>
                    <a:cubicBezTo>
                      <a:pt x="4294828" y="2257771"/>
                      <a:pt x="4285424" y="2253643"/>
                      <a:pt x="4278750" y="2246392"/>
                    </a:cubicBezTo>
                    <a:cubicBezTo>
                      <a:pt x="4272075" y="2239141"/>
                      <a:pt x="4268738" y="2229429"/>
                      <a:pt x="4269546" y="2219607"/>
                    </a:cubicBezTo>
                    <a:lnTo>
                      <a:pt x="4336927" y="1411111"/>
                    </a:lnTo>
                    <a:lnTo>
                      <a:pt x="4399933" y="969998"/>
                    </a:lnTo>
                    <a:moveTo>
                      <a:pt x="5952649" y="0"/>
                    </a:moveTo>
                    <a:cubicBezTo>
                      <a:pt x="5835749" y="0"/>
                      <a:pt x="5740982" y="94766"/>
                      <a:pt x="5740982" y="211667"/>
                    </a:cubicBezTo>
                    <a:lnTo>
                      <a:pt x="5740982" y="282222"/>
                    </a:lnTo>
                    <a:cubicBezTo>
                      <a:pt x="5740982" y="399122"/>
                      <a:pt x="5835749" y="493889"/>
                      <a:pt x="5952649" y="493889"/>
                    </a:cubicBezTo>
                    <a:cubicBezTo>
                      <a:pt x="6069549" y="493889"/>
                      <a:pt x="6164316" y="399122"/>
                      <a:pt x="6164316" y="282222"/>
                    </a:cubicBezTo>
                    <a:lnTo>
                      <a:pt x="6164316" y="211667"/>
                    </a:lnTo>
                    <a:cubicBezTo>
                      <a:pt x="6164316" y="94766"/>
                      <a:pt x="6069549" y="0"/>
                      <a:pt x="5952649" y="0"/>
                    </a:cubicBezTo>
                    <a:moveTo>
                      <a:pt x="5733433" y="969998"/>
                    </a:moveTo>
                    <a:cubicBezTo>
                      <a:pt x="5734632" y="961884"/>
                      <a:pt x="5723202" y="958709"/>
                      <a:pt x="5720027" y="966258"/>
                    </a:cubicBezTo>
                    <a:lnTo>
                      <a:pt x="5566004" y="1325598"/>
                    </a:lnTo>
                    <a:cubicBezTo>
                      <a:pt x="5543748" y="1377518"/>
                      <a:pt x="5492672" y="1411161"/>
                      <a:pt x="5436182" y="1411111"/>
                    </a:cubicBezTo>
                    <a:lnTo>
                      <a:pt x="5371130" y="1411111"/>
                    </a:lnTo>
                    <a:cubicBezTo>
                      <a:pt x="5359265" y="1411122"/>
                      <a:pt x="5348191" y="1405168"/>
                      <a:pt x="5341655" y="1395265"/>
                    </a:cubicBezTo>
                    <a:cubicBezTo>
                      <a:pt x="5335120" y="1385363"/>
                      <a:pt x="5334000" y="1372839"/>
                      <a:pt x="5338674" y="1361934"/>
                    </a:cubicBezTo>
                    <a:lnTo>
                      <a:pt x="5529316" y="917222"/>
                    </a:lnTo>
                    <a:lnTo>
                      <a:pt x="5599448" y="741821"/>
                    </a:lnTo>
                    <a:cubicBezTo>
                      <a:pt x="5642318" y="634683"/>
                      <a:pt x="5746095" y="564437"/>
                      <a:pt x="5861491" y="564444"/>
                    </a:cubicBezTo>
                    <a:lnTo>
                      <a:pt x="6043807" y="564444"/>
                    </a:lnTo>
                    <a:cubicBezTo>
                      <a:pt x="6159203" y="564437"/>
                      <a:pt x="6262980" y="634683"/>
                      <a:pt x="6305850" y="741821"/>
                    </a:cubicBezTo>
                    <a:lnTo>
                      <a:pt x="6375982" y="917222"/>
                    </a:lnTo>
                    <a:lnTo>
                      <a:pt x="6566553" y="1361934"/>
                    </a:lnTo>
                    <a:cubicBezTo>
                      <a:pt x="6571228" y="1372839"/>
                      <a:pt x="6570107" y="1385363"/>
                      <a:pt x="6563572" y="1395265"/>
                    </a:cubicBezTo>
                    <a:cubicBezTo>
                      <a:pt x="6557037" y="1405168"/>
                      <a:pt x="6545962" y="1411122"/>
                      <a:pt x="6534097" y="1411111"/>
                    </a:cubicBezTo>
                    <a:lnTo>
                      <a:pt x="6469045" y="1411111"/>
                    </a:lnTo>
                    <a:cubicBezTo>
                      <a:pt x="6412607" y="1411105"/>
                      <a:pt x="6361601" y="1377471"/>
                      <a:pt x="6339364" y="1325598"/>
                    </a:cubicBezTo>
                    <a:lnTo>
                      <a:pt x="6185341" y="966258"/>
                    </a:lnTo>
                    <a:cubicBezTo>
                      <a:pt x="6182096" y="958709"/>
                      <a:pt x="6170736" y="961884"/>
                      <a:pt x="6171865" y="969998"/>
                    </a:cubicBezTo>
                    <a:lnTo>
                      <a:pt x="6234871" y="1411111"/>
                    </a:lnTo>
                    <a:lnTo>
                      <a:pt x="6302252" y="2219607"/>
                    </a:lnTo>
                    <a:cubicBezTo>
                      <a:pt x="6303060" y="2229429"/>
                      <a:pt x="6299723" y="2239141"/>
                      <a:pt x="6293048" y="2246392"/>
                    </a:cubicBezTo>
                    <a:cubicBezTo>
                      <a:pt x="6286374" y="2253643"/>
                      <a:pt x="6276970" y="2257771"/>
                      <a:pt x="6267115" y="2257778"/>
                    </a:cubicBezTo>
                    <a:lnTo>
                      <a:pt x="6213281" y="2257778"/>
                    </a:lnTo>
                    <a:cubicBezTo>
                      <a:pt x="6144299" y="2257786"/>
                      <a:pt x="6085423" y="2207921"/>
                      <a:pt x="6074075" y="2139879"/>
                    </a:cubicBezTo>
                    <a:lnTo>
                      <a:pt x="5959704" y="1452880"/>
                    </a:lnTo>
                    <a:cubicBezTo>
                      <a:pt x="5958364" y="1444978"/>
                      <a:pt x="5947075" y="1444978"/>
                      <a:pt x="5945735" y="1452880"/>
                    </a:cubicBezTo>
                    <a:lnTo>
                      <a:pt x="5831294" y="2139879"/>
                    </a:lnTo>
                    <a:cubicBezTo>
                      <a:pt x="5819942" y="2207948"/>
                      <a:pt x="5761025" y="2257821"/>
                      <a:pt x="5692017" y="2257778"/>
                    </a:cubicBezTo>
                    <a:lnTo>
                      <a:pt x="5638183" y="2257778"/>
                    </a:lnTo>
                    <a:cubicBezTo>
                      <a:pt x="5628328" y="2257771"/>
                      <a:pt x="5618924" y="2253643"/>
                      <a:pt x="5612250" y="2246392"/>
                    </a:cubicBezTo>
                    <a:cubicBezTo>
                      <a:pt x="5605575" y="2239141"/>
                      <a:pt x="5602238" y="2229429"/>
                      <a:pt x="5603046" y="2219607"/>
                    </a:cubicBezTo>
                    <a:lnTo>
                      <a:pt x="5670427" y="1411111"/>
                    </a:lnTo>
                    <a:lnTo>
                      <a:pt x="5733433" y="969998"/>
                    </a:lnTo>
                    <a:moveTo>
                      <a:pt x="7286149" y="0"/>
                    </a:moveTo>
                    <a:cubicBezTo>
                      <a:pt x="7169248" y="0"/>
                      <a:pt x="7074482" y="94766"/>
                      <a:pt x="7074482" y="211667"/>
                    </a:cubicBezTo>
                    <a:lnTo>
                      <a:pt x="7074482" y="282222"/>
                    </a:lnTo>
                    <a:cubicBezTo>
                      <a:pt x="7074482" y="399122"/>
                      <a:pt x="7169248" y="493889"/>
                      <a:pt x="7286149" y="493889"/>
                    </a:cubicBezTo>
                    <a:cubicBezTo>
                      <a:pt x="7403050" y="493889"/>
                      <a:pt x="7497816" y="399122"/>
                      <a:pt x="7497816" y="282222"/>
                    </a:cubicBezTo>
                    <a:lnTo>
                      <a:pt x="7497816" y="211667"/>
                    </a:lnTo>
                    <a:cubicBezTo>
                      <a:pt x="7497816" y="94766"/>
                      <a:pt x="7403050" y="0"/>
                      <a:pt x="7286149" y="0"/>
                    </a:cubicBezTo>
                    <a:moveTo>
                      <a:pt x="7066933" y="969998"/>
                    </a:moveTo>
                    <a:cubicBezTo>
                      <a:pt x="7068132" y="961884"/>
                      <a:pt x="7056703" y="958709"/>
                      <a:pt x="7053528" y="966258"/>
                    </a:cubicBezTo>
                    <a:lnTo>
                      <a:pt x="6899504" y="1325598"/>
                    </a:lnTo>
                    <a:cubicBezTo>
                      <a:pt x="6877248" y="1377518"/>
                      <a:pt x="6826172" y="1411161"/>
                      <a:pt x="6769682" y="1411111"/>
                    </a:cubicBezTo>
                    <a:lnTo>
                      <a:pt x="6704630" y="1411111"/>
                    </a:lnTo>
                    <a:cubicBezTo>
                      <a:pt x="6692766" y="1411122"/>
                      <a:pt x="6681691" y="1405168"/>
                      <a:pt x="6675155" y="1395265"/>
                    </a:cubicBezTo>
                    <a:cubicBezTo>
                      <a:pt x="6668620" y="1385363"/>
                      <a:pt x="6667500" y="1372839"/>
                      <a:pt x="6672175" y="1361934"/>
                    </a:cubicBezTo>
                    <a:lnTo>
                      <a:pt x="6862816" y="917222"/>
                    </a:lnTo>
                    <a:lnTo>
                      <a:pt x="6932948" y="741821"/>
                    </a:lnTo>
                    <a:cubicBezTo>
                      <a:pt x="6975818" y="634683"/>
                      <a:pt x="7079594" y="564437"/>
                      <a:pt x="7194991" y="564444"/>
                    </a:cubicBezTo>
                    <a:lnTo>
                      <a:pt x="7377307" y="564444"/>
                    </a:lnTo>
                    <a:cubicBezTo>
                      <a:pt x="7492704" y="564437"/>
                      <a:pt x="7596480" y="634683"/>
                      <a:pt x="7639350" y="741821"/>
                    </a:cubicBezTo>
                    <a:lnTo>
                      <a:pt x="7709482" y="917222"/>
                    </a:lnTo>
                    <a:lnTo>
                      <a:pt x="7900053" y="1361934"/>
                    </a:lnTo>
                    <a:cubicBezTo>
                      <a:pt x="7904728" y="1372839"/>
                      <a:pt x="7903607" y="1385363"/>
                      <a:pt x="7897072" y="1395265"/>
                    </a:cubicBezTo>
                    <a:cubicBezTo>
                      <a:pt x="7890537" y="1405168"/>
                      <a:pt x="7879462" y="1411122"/>
                      <a:pt x="7867597" y="1411111"/>
                    </a:cubicBezTo>
                    <a:lnTo>
                      <a:pt x="7802545" y="1411111"/>
                    </a:lnTo>
                    <a:cubicBezTo>
                      <a:pt x="7746107" y="1411105"/>
                      <a:pt x="7695101" y="1377471"/>
                      <a:pt x="7672864" y="1325598"/>
                    </a:cubicBezTo>
                    <a:lnTo>
                      <a:pt x="7518841" y="966258"/>
                    </a:lnTo>
                    <a:cubicBezTo>
                      <a:pt x="7515595" y="958709"/>
                      <a:pt x="7504236" y="961884"/>
                      <a:pt x="7505365" y="969998"/>
                    </a:cubicBezTo>
                    <a:lnTo>
                      <a:pt x="7568371" y="1411111"/>
                    </a:lnTo>
                    <a:lnTo>
                      <a:pt x="7635752" y="2219607"/>
                    </a:lnTo>
                    <a:cubicBezTo>
                      <a:pt x="7636560" y="2229429"/>
                      <a:pt x="7633222" y="2239141"/>
                      <a:pt x="7626548" y="2246392"/>
                    </a:cubicBezTo>
                    <a:cubicBezTo>
                      <a:pt x="7619874" y="2253643"/>
                      <a:pt x="7610470" y="2257771"/>
                      <a:pt x="7600615" y="2257778"/>
                    </a:cubicBezTo>
                    <a:lnTo>
                      <a:pt x="7546781" y="2257778"/>
                    </a:lnTo>
                    <a:cubicBezTo>
                      <a:pt x="7477799" y="2257786"/>
                      <a:pt x="7418922" y="2207921"/>
                      <a:pt x="7407575" y="2139879"/>
                    </a:cubicBezTo>
                    <a:lnTo>
                      <a:pt x="7293204" y="1452880"/>
                    </a:lnTo>
                    <a:cubicBezTo>
                      <a:pt x="7291864" y="1444978"/>
                      <a:pt x="7280575" y="1444978"/>
                      <a:pt x="7279235" y="1452880"/>
                    </a:cubicBezTo>
                    <a:lnTo>
                      <a:pt x="7164794" y="2139879"/>
                    </a:lnTo>
                    <a:cubicBezTo>
                      <a:pt x="7153442" y="2207948"/>
                      <a:pt x="7094525" y="2257821"/>
                      <a:pt x="7025517" y="2257778"/>
                    </a:cubicBezTo>
                    <a:lnTo>
                      <a:pt x="6971683" y="2257778"/>
                    </a:lnTo>
                    <a:cubicBezTo>
                      <a:pt x="6961828" y="2257771"/>
                      <a:pt x="6952424" y="2253643"/>
                      <a:pt x="6945750" y="2246392"/>
                    </a:cubicBezTo>
                    <a:cubicBezTo>
                      <a:pt x="6939076" y="2239141"/>
                      <a:pt x="6935738" y="2229429"/>
                      <a:pt x="6936546" y="2219607"/>
                    </a:cubicBezTo>
                    <a:lnTo>
                      <a:pt x="7003927" y="1411111"/>
                    </a:lnTo>
                    <a:lnTo>
                      <a:pt x="7066933" y="969998"/>
                    </a:lnTo>
                    <a:moveTo>
                      <a:pt x="8619649" y="0"/>
                    </a:moveTo>
                    <a:cubicBezTo>
                      <a:pt x="8502748" y="0"/>
                      <a:pt x="8407982" y="94766"/>
                      <a:pt x="8407982" y="211667"/>
                    </a:cubicBezTo>
                    <a:lnTo>
                      <a:pt x="8407982" y="282222"/>
                    </a:lnTo>
                    <a:cubicBezTo>
                      <a:pt x="8407982" y="399122"/>
                      <a:pt x="8502748" y="493889"/>
                      <a:pt x="8619649" y="493889"/>
                    </a:cubicBezTo>
                    <a:cubicBezTo>
                      <a:pt x="8736550" y="493889"/>
                      <a:pt x="8831316" y="399122"/>
                      <a:pt x="8831316" y="282222"/>
                    </a:cubicBezTo>
                    <a:lnTo>
                      <a:pt x="8831316" y="211667"/>
                    </a:lnTo>
                    <a:cubicBezTo>
                      <a:pt x="8831316" y="94766"/>
                      <a:pt x="8736550" y="0"/>
                      <a:pt x="8619649" y="0"/>
                    </a:cubicBezTo>
                    <a:moveTo>
                      <a:pt x="8400433" y="969998"/>
                    </a:moveTo>
                    <a:cubicBezTo>
                      <a:pt x="8401632" y="961884"/>
                      <a:pt x="8390203" y="958709"/>
                      <a:pt x="8387028" y="966258"/>
                    </a:cubicBezTo>
                    <a:lnTo>
                      <a:pt x="8233004" y="1325598"/>
                    </a:lnTo>
                    <a:cubicBezTo>
                      <a:pt x="8210748" y="1377518"/>
                      <a:pt x="8159672" y="1411161"/>
                      <a:pt x="8103182" y="1411111"/>
                    </a:cubicBezTo>
                    <a:lnTo>
                      <a:pt x="8038130" y="1411111"/>
                    </a:lnTo>
                    <a:cubicBezTo>
                      <a:pt x="8026266" y="1411122"/>
                      <a:pt x="8015191" y="1405168"/>
                      <a:pt x="8008655" y="1395265"/>
                    </a:cubicBezTo>
                    <a:cubicBezTo>
                      <a:pt x="8002120" y="1385363"/>
                      <a:pt x="8001000" y="1372839"/>
                      <a:pt x="8005675" y="1361934"/>
                    </a:cubicBezTo>
                    <a:lnTo>
                      <a:pt x="8196316" y="917222"/>
                    </a:lnTo>
                    <a:lnTo>
                      <a:pt x="8266448" y="741821"/>
                    </a:lnTo>
                    <a:cubicBezTo>
                      <a:pt x="8309318" y="634683"/>
                      <a:pt x="8413094" y="564437"/>
                      <a:pt x="8528491" y="564444"/>
                    </a:cubicBezTo>
                    <a:lnTo>
                      <a:pt x="8710807" y="564444"/>
                    </a:lnTo>
                    <a:cubicBezTo>
                      <a:pt x="8826204" y="564437"/>
                      <a:pt x="8929980" y="634683"/>
                      <a:pt x="8972850" y="741821"/>
                    </a:cubicBezTo>
                    <a:lnTo>
                      <a:pt x="9042982" y="917222"/>
                    </a:lnTo>
                    <a:lnTo>
                      <a:pt x="9233553" y="1361934"/>
                    </a:lnTo>
                    <a:cubicBezTo>
                      <a:pt x="9238228" y="1372839"/>
                      <a:pt x="9237107" y="1385363"/>
                      <a:pt x="9230572" y="1395265"/>
                    </a:cubicBezTo>
                    <a:cubicBezTo>
                      <a:pt x="9224037" y="1405168"/>
                      <a:pt x="9212962" y="1411122"/>
                      <a:pt x="9201097" y="1411111"/>
                    </a:cubicBezTo>
                    <a:lnTo>
                      <a:pt x="9136045" y="1411111"/>
                    </a:lnTo>
                    <a:cubicBezTo>
                      <a:pt x="9079607" y="1411105"/>
                      <a:pt x="9028601" y="1377471"/>
                      <a:pt x="9006364" y="1325598"/>
                    </a:cubicBezTo>
                    <a:lnTo>
                      <a:pt x="8852341" y="966258"/>
                    </a:lnTo>
                    <a:cubicBezTo>
                      <a:pt x="8849095" y="958709"/>
                      <a:pt x="8837736" y="961884"/>
                      <a:pt x="8838865" y="969998"/>
                    </a:cubicBezTo>
                    <a:lnTo>
                      <a:pt x="8901871" y="1411111"/>
                    </a:lnTo>
                    <a:lnTo>
                      <a:pt x="8969252" y="2219607"/>
                    </a:lnTo>
                    <a:cubicBezTo>
                      <a:pt x="8970060" y="2229429"/>
                      <a:pt x="8966722" y="2239141"/>
                      <a:pt x="8960048" y="2246392"/>
                    </a:cubicBezTo>
                    <a:cubicBezTo>
                      <a:pt x="8953374" y="2253643"/>
                      <a:pt x="8943970" y="2257771"/>
                      <a:pt x="8934115" y="2257778"/>
                    </a:cubicBezTo>
                    <a:lnTo>
                      <a:pt x="8880281" y="2257778"/>
                    </a:lnTo>
                    <a:cubicBezTo>
                      <a:pt x="8811299" y="2257786"/>
                      <a:pt x="8752422" y="2207921"/>
                      <a:pt x="8741075" y="2139879"/>
                    </a:cubicBezTo>
                    <a:lnTo>
                      <a:pt x="8626704" y="1452880"/>
                    </a:lnTo>
                    <a:cubicBezTo>
                      <a:pt x="8625364" y="1444978"/>
                      <a:pt x="8614075" y="1444978"/>
                      <a:pt x="8612735" y="1452880"/>
                    </a:cubicBezTo>
                    <a:lnTo>
                      <a:pt x="8498294" y="2139879"/>
                    </a:lnTo>
                    <a:cubicBezTo>
                      <a:pt x="8486942" y="2207948"/>
                      <a:pt x="8428025" y="2257821"/>
                      <a:pt x="8359017" y="2257778"/>
                    </a:cubicBezTo>
                    <a:lnTo>
                      <a:pt x="8305183" y="2257778"/>
                    </a:lnTo>
                    <a:cubicBezTo>
                      <a:pt x="8295328" y="2257771"/>
                      <a:pt x="8285924" y="2253643"/>
                      <a:pt x="8279250" y="2246392"/>
                    </a:cubicBezTo>
                    <a:cubicBezTo>
                      <a:pt x="8272576" y="2239141"/>
                      <a:pt x="8269238" y="2229429"/>
                      <a:pt x="8270046" y="2219607"/>
                    </a:cubicBezTo>
                    <a:lnTo>
                      <a:pt x="8337427" y="1411111"/>
                    </a:lnTo>
                    <a:lnTo>
                      <a:pt x="8400433" y="969998"/>
                    </a:lnTo>
                    <a:moveTo>
                      <a:pt x="9953149" y="0"/>
                    </a:moveTo>
                    <a:cubicBezTo>
                      <a:pt x="9836248" y="0"/>
                      <a:pt x="9741482" y="94766"/>
                      <a:pt x="9741482" y="211667"/>
                    </a:cubicBezTo>
                    <a:lnTo>
                      <a:pt x="9741482" y="282222"/>
                    </a:lnTo>
                    <a:cubicBezTo>
                      <a:pt x="9741482" y="399122"/>
                      <a:pt x="9836248" y="493889"/>
                      <a:pt x="9953149" y="493889"/>
                    </a:cubicBezTo>
                    <a:cubicBezTo>
                      <a:pt x="10070050" y="493889"/>
                      <a:pt x="10164816" y="399122"/>
                      <a:pt x="10164816" y="282222"/>
                    </a:cubicBezTo>
                    <a:lnTo>
                      <a:pt x="10164816" y="211667"/>
                    </a:lnTo>
                    <a:cubicBezTo>
                      <a:pt x="10164816" y="94766"/>
                      <a:pt x="10070050" y="0"/>
                      <a:pt x="9953149" y="0"/>
                    </a:cubicBezTo>
                    <a:moveTo>
                      <a:pt x="9733933" y="969998"/>
                    </a:moveTo>
                    <a:cubicBezTo>
                      <a:pt x="9735132" y="961884"/>
                      <a:pt x="9723703" y="958709"/>
                      <a:pt x="9720528" y="966258"/>
                    </a:cubicBezTo>
                    <a:lnTo>
                      <a:pt x="9566504" y="1325598"/>
                    </a:lnTo>
                    <a:cubicBezTo>
                      <a:pt x="9544248" y="1377518"/>
                      <a:pt x="9493172" y="1411161"/>
                      <a:pt x="9436682" y="1411111"/>
                    </a:cubicBezTo>
                    <a:lnTo>
                      <a:pt x="9371630" y="1411111"/>
                    </a:lnTo>
                    <a:cubicBezTo>
                      <a:pt x="9359766" y="1411122"/>
                      <a:pt x="9348691" y="1405168"/>
                      <a:pt x="9342155" y="1395265"/>
                    </a:cubicBezTo>
                    <a:cubicBezTo>
                      <a:pt x="9335620" y="1385363"/>
                      <a:pt x="9334500" y="1372839"/>
                      <a:pt x="9339175" y="1361934"/>
                    </a:cubicBezTo>
                    <a:lnTo>
                      <a:pt x="9529816" y="917222"/>
                    </a:lnTo>
                    <a:lnTo>
                      <a:pt x="9599948" y="741821"/>
                    </a:lnTo>
                    <a:cubicBezTo>
                      <a:pt x="9642818" y="634683"/>
                      <a:pt x="9746594" y="564437"/>
                      <a:pt x="9861991" y="564444"/>
                    </a:cubicBezTo>
                    <a:lnTo>
                      <a:pt x="10044307" y="564444"/>
                    </a:lnTo>
                    <a:cubicBezTo>
                      <a:pt x="10159704" y="564437"/>
                      <a:pt x="10263480" y="634683"/>
                      <a:pt x="10306350" y="741821"/>
                    </a:cubicBezTo>
                    <a:lnTo>
                      <a:pt x="10376482" y="917222"/>
                    </a:lnTo>
                    <a:lnTo>
                      <a:pt x="10567053" y="1361934"/>
                    </a:lnTo>
                    <a:cubicBezTo>
                      <a:pt x="10571728" y="1372839"/>
                      <a:pt x="10570607" y="1385363"/>
                      <a:pt x="10564072" y="1395265"/>
                    </a:cubicBezTo>
                    <a:cubicBezTo>
                      <a:pt x="10557537" y="1405168"/>
                      <a:pt x="10546462" y="1411122"/>
                      <a:pt x="10534597" y="1411111"/>
                    </a:cubicBezTo>
                    <a:lnTo>
                      <a:pt x="10469545" y="1411111"/>
                    </a:lnTo>
                    <a:cubicBezTo>
                      <a:pt x="10413107" y="1411105"/>
                      <a:pt x="10362101" y="1377471"/>
                      <a:pt x="10339864" y="1325598"/>
                    </a:cubicBezTo>
                    <a:lnTo>
                      <a:pt x="10185841" y="966258"/>
                    </a:lnTo>
                    <a:cubicBezTo>
                      <a:pt x="10182595" y="958709"/>
                      <a:pt x="10171236" y="961884"/>
                      <a:pt x="10172365" y="969998"/>
                    </a:cubicBezTo>
                    <a:lnTo>
                      <a:pt x="10235371" y="1411111"/>
                    </a:lnTo>
                    <a:lnTo>
                      <a:pt x="10302752" y="2219607"/>
                    </a:lnTo>
                    <a:cubicBezTo>
                      <a:pt x="10303560" y="2229429"/>
                      <a:pt x="10300222" y="2239141"/>
                      <a:pt x="10293548" y="2246392"/>
                    </a:cubicBezTo>
                    <a:cubicBezTo>
                      <a:pt x="10286874" y="2253643"/>
                      <a:pt x="10277470" y="2257771"/>
                      <a:pt x="10267615" y="2257778"/>
                    </a:cubicBezTo>
                    <a:lnTo>
                      <a:pt x="10213781" y="2257778"/>
                    </a:lnTo>
                    <a:cubicBezTo>
                      <a:pt x="10144799" y="2257786"/>
                      <a:pt x="10085922" y="2207921"/>
                      <a:pt x="10074575" y="2139879"/>
                    </a:cubicBezTo>
                    <a:lnTo>
                      <a:pt x="9960204" y="1452880"/>
                    </a:lnTo>
                    <a:cubicBezTo>
                      <a:pt x="9958864" y="1444978"/>
                      <a:pt x="9947575" y="1444978"/>
                      <a:pt x="9946235" y="1452880"/>
                    </a:cubicBezTo>
                    <a:lnTo>
                      <a:pt x="9831794" y="2139879"/>
                    </a:lnTo>
                    <a:cubicBezTo>
                      <a:pt x="9820442" y="2207948"/>
                      <a:pt x="9761525" y="2257821"/>
                      <a:pt x="9692517" y="2257778"/>
                    </a:cubicBezTo>
                    <a:lnTo>
                      <a:pt x="9638683" y="2257778"/>
                    </a:lnTo>
                    <a:cubicBezTo>
                      <a:pt x="9628828" y="2257771"/>
                      <a:pt x="9619424" y="2253643"/>
                      <a:pt x="9612750" y="2246392"/>
                    </a:cubicBezTo>
                    <a:cubicBezTo>
                      <a:pt x="9606076" y="2239141"/>
                      <a:pt x="9602738" y="2229429"/>
                      <a:pt x="9603546" y="2219607"/>
                    </a:cubicBezTo>
                    <a:lnTo>
                      <a:pt x="9670927" y="1411111"/>
                    </a:lnTo>
                    <a:lnTo>
                      <a:pt x="9733933" y="969998"/>
                    </a:lnTo>
                  </a:path>
                </a:pathLst>
              </a:custGeom>
              <a:solidFill>
                <a:srgbClr val="131211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10684351" y="0"/>
                <a:ext cx="2570727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2570727" h="2257821">
                    <a:moveTo>
                      <a:pt x="618649" y="0"/>
                    </a:moveTo>
                    <a:cubicBezTo>
                      <a:pt x="501748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8" y="493889"/>
                      <a:pt x="618649" y="493889"/>
                    </a:cubicBezTo>
                    <a:cubicBezTo>
                      <a:pt x="735550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50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3" y="958709"/>
                      <a:pt x="386028" y="966258"/>
                    </a:cubicBezTo>
                    <a:lnTo>
                      <a:pt x="232004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1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7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5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2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299" y="2257786"/>
                      <a:pt x="751422" y="2207921"/>
                      <a:pt x="740075" y="2139879"/>
                    </a:cubicBezTo>
                    <a:lnTo>
                      <a:pt x="625704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4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6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1952149" y="0"/>
                    </a:moveTo>
                    <a:cubicBezTo>
                      <a:pt x="1835248" y="0"/>
                      <a:pt x="1740482" y="94766"/>
                      <a:pt x="1740482" y="211667"/>
                    </a:cubicBezTo>
                    <a:lnTo>
                      <a:pt x="1740482" y="282222"/>
                    </a:lnTo>
                    <a:cubicBezTo>
                      <a:pt x="1740482" y="399122"/>
                      <a:pt x="1835248" y="493889"/>
                      <a:pt x="1952149" y="493889"/>
                    </a:cubicBezTo>
                    <a:cubicBezTo>
                      <a:pt x="2069050" y="493889"/>
                      <a:pt x="2163816" y="399122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94766"/>
                      <a:pt x="2069050" y="0"/>
                      <a:pt x="1952149" y="0"/>
                    </a:cubicBezTo>
                    <a:moveTo>
                      <a:pt x="1732933" y="969998"/>
                    </a:moveTo>
                    <a:cubicBezTo>
                      <a:pt x="1734132" y="961884"/>
                      <a:pt x="1722703" y="958709"/>
                      <a:pt x="1719528" y="966258"/>
                    </a:cubicBezTo>
                    <a:lnTo>
                      <a:pt x="1565504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1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4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4" y="564437"/>
                      <a:pt x="2262480" y="634683"/>
                      <a:pt x="2305350" y="741821"/>
                    </a:cubicBezTo>
                    <a:lnTo>
                      <a:pt x="2375483" y="917222"/>
                    </a:lnTo>
                    <a:lnTo>
                      <a:pt x="2566053" y="1361934"/>
                    </a:lnTo>
                    <a:cubicBezTo>
                      <a:pt x="2570727" y="1372839"/>
                      <a:pt x="2569607" y="1385363"/>
                      <a:pt x="2563073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3" y="1325598"/>
                    </a:cubicBezTo>
                    <a:lnTo>
                      <a:pt x="2184841" y="966258"/>
                    </a:lnTo>
                    <a:cubicBezTo>
                      <a:pt x="2181595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2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799" y="2257786"/>
                      <a:pt x="2084922" y="2207921"/>
                      <a:pt x="2073575" y="2139879"/>
                    </a:cubicBezTo>
                    <a:lnTo>
                      <a:pt x="1959204" y="1452880"/>
                    </a:lnTo>
                    <a:cubicBezTo>
                      <a:pt x="1957864" y="1444978"/>
                      <a:pt x="1946575" y="1444978"/>
                      <a:pt x="1945235" y="1452880"/>
                    </a:cubicBezTo>
                    <a:lnTo>
                      <a:pt x="1830794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6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</a:path>
                </a:pathLst>
              </a:custGeom>
              <a:solidFill>
                <a:srgbClr val="B3B5A9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0" y="0"/>
            <a:ext cx="4970786" cy="10287000"/>
          </a:xfrm>
          <a:custGeom>
            <a:avLst/>
            <a:gdLst/>
            <a:ahLst/>
            <a:cxnLst/>
            <a:rect l="l" t="t" r="r" b="b"/>
            <a:pathLst>
              <a:path w="4970786" h="10287000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121386" r="-12138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943351" y="1028449"/>
            <a:ext cx="5325326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0"/>
              </a:lnSpc>
              <a:spcBef>
                <a:spcPct val="0"/>
              </a:spcBef>
            </a:pPr>
            <a:r>
              <a:rPr lang="en-IN" altLang="en-US" sz="5285" u="none" strike="noStrike" spc="184">
                <a:solidFill>
                  <a:srgbClr val="010101"/>
                </a:solidFill>
                <a:latin typeface="Archivo Black" panose="020B0A03020202020B04"/>
              </a:rPr>
              <a:t>SOLUTIONS</a:t>
            </a:r>
            <a:endParaRPr lang="en-IN" altLang="en-US" sz="5285" u="none" strike="noStrike" spc="184">
              <a:solidFill>
                <a:srgbClr val="010101"/>
              </a:solidFill>
              <a:latin typeface="Archivo Black" panose="020B0A03020202020B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943600" y="3619500"/>
            <a:ext cx="11965940" cy="588391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571500" indent="-571500" algn="ctr">
              <a:lnSpc>
                <a:spcPts val="2185"/>
              </a:lnSpc>
              <a:buFont typeface="Wingdings" panose="05000000000000000000" charset="0"/>
              <a:buChar char="§"/>
            </a:pPr>
            <a:r>
              <a:rPr lang="en-US" sz="3600" i="1" spc="155">
                <a:solidFill>
                  <a:srgbClr val="000000"/>
                </a:solidFill>
                <a:cs typeface="+mn-lt"/>
              </a:rPr>
              <a:t>Comprehensive Tracking and Analysis:Advanced algorithms analyze diverse data inputs, providing a holistic view of mental well-being.</a:t>
            </a:r>
            <a:endParaRPr lang="en-US" sz="3600" i="1" spc="155">
              <a:solidFill>
                <a:srgbClr val="000000"/>
              </a:solidFill>
              <a:cs typeface="+mn-lt"/>
            </a:endParaRPr>
          </a:p>
          <a:p>
            <a:pPr marL="571500" indent="-571500" algn="ctr">
              <a:lnSpc>
                <a:spcPts val="2185"/>
              </a:lnSpc>
              <a:buFont typeface="Wingdings" panose="05000000000000000000" charset="0"/>
              <a:buChar char="§"/>
            </a:pPr>
            <a:endParaRPr lang="en-US" sz="3600" i="1" spc="155">
              <a:solidFill>
                <a:srgbClr val="000000"/>
              </a:solidFill>
              <a:cs typeface="+mn-lt"/>
            </a:endParaRPr>
          </a:p>
          <a:p>
            <a:pPr marL="571500" indent="-571500" algn="ctr">
              <a:lnSpc>
                <a:spcPts val="2185"/>
              </a:lnSpc>
              <a:buFont typeface="Wingdings" panose="05000000000000000000" charset="0"/>
              <a:buChar char="§"/>
            </a:pPr>
            <a:r>
              <a:rPr lang="en-US" sz="3600" i="1" spc="155">
                <a:solidFill>
                  <a:srgbClr val="000000"/>
                </a:solidFill>
                <a:cs typeface="+mn-lt"/>
              </a:rPr>
              <a:t>Accurate Predictions and Personalized Interventions: Precise predictions and tailored recommendations empower users to proactively improve their mental health.</a:t>
            </a:r>
            <a:endParaRPr lang="en-US" sz="3600" i="1" spc="155">
              <a:solidFill>
                <a:srgbClr val="000000"/>
              </a:solidFill>
              <a:cs typeface="+mn-lt"/>
            </a:endParaRPr>
          </a:p>
          <a:p>
            <a:pPr marL="571500" indent="-571500" algn="ctr">
              <a:lnSpc>
                <a:spcPts val="2185"/>
              </a:lnSpc>
              <a:buFont typeface="Wingdings" panose="05000000000000000000" charset="0"/>
              <a:buChar char="§"/>
            </a:pPr>
            <a:endParaRPr lang="en-US" sz="3600" i="1" spc="155">
              <a:solidFill>
                <a:srgbClr val="000000"/>
              </a:solidFill>
              <a:cs typeface="+mn-lt"/>
            </a:endParaRPr>
          </a:p>
          <a:p>
            <a:pPr marL="571500" indent="-571500" algn="ctr">
              <a:lnSpc>
                <a:spcPts val="2185"/>
              </a:lnSpc>
              <a:buFont typeface="Wingdings" panose="05000000000000000000" charset="0"/>
              <a:buChar char="§"/>
            </a:pPr>
            <a:endParaRPr lang="en-US" sz="3600" i="1" spc="155">
              <a:solidFill>
                <a:srgbClr val="000000"/>
              </a:solidFill>
              <a:cs typeface="+mn-lt"/>
            </a:endParaRPr>
          </a:p>
          <a:p>
            <a:pPr marL="571500" indent="-571500" algn="ctr">
              <a:lnSpc>
                <a:spcPts val="2185"/>
              </a:lnSpc>
              <a:buFont typeface="Wingdings" panose="05000000000000000000" charset="0"/>
              <a:buChar char="§"/>
            </a:pPr>
            <a:r>
              <a:rPr lang="en-US" sz="3600" i="1" spc="155">
                <a:solidFill>
                  <a:srgbClr val="000000"/>
                </a:solidFill>
                <a:cs typeface="+mn-lt"/>
              </a:rPr>
              <a:t>User-Friendly Interface: Intuitive interface allows easy tracking, personalized recommendations, and progress monitoring.</a:t>
            </a:r>
            <a:endParaRPr lang="en-US" sz="3600" i="1" spc="155">
              <a:solidFill>
                <a:srgbClr val="000000"/>
              </a:solidFill>
              <a:cs typeface="+mn-lt"/>
            </a:endParaRPr>
          </a:p>
          <a:p>
            <a:pPr marL="571500" indent="-571500" algn="ctr">
              <a:lnSpc>
                <a:spcPts val="2185"/>
              </a:lnSpc>
              <a:buFont typeface="Wingdings" panose="05000000000000000000" charset="0"/>
              <a:buChar char="§"/>
            </a:pPr>
            <a:endParaRPr lang="en-US" sz="3600" i="1" spc="155">
              <a:solidFill>
                <a:srgbClr val="000000"/>
              </a:solidFill>
              <a:cs typeface="+mn-lt"/>
            </a:endParaRPr>
          </a:p>
          <a:p>
            <a:pPr marL="571500" indent="-571500" algn="ctr">
              <a:lnSpc>
                <a:spcPts val="2185"/>
              </a:lnSpc>
              <a:buFont typeface="Wingdings" panose="05000000000000000000" charset="0"/>
              <a:buChar char="§"/>
            </a:pPr>
            <a:r>
              <a:rPr lang="en-US" sz="3600" i="1" spc="155">
                <a:solidFill>
                  <a:srgbClr val="000000"/>
                </a:solidFill>
                <a:cs typeface="+mn-lt"/>
              </a:rPr>
              <a:t>Privacy and Data Security: Strict adherence to privacy regulations ensures confidentiality and builds trust.</a:t>
            </a:r>
            <a:endParaRPr lang="en-US" sz="3600" i="1" spc="155">
              <a:solidFill>
                <a:srgbClr val="000000"/>
              </a:solidFill>
              <a:cs typeface="+mn-lt"/>
            </a:endParaRPr>
          </a:p>
          <a:p>
            <a:pPr marL="571500" indent="-571500" algn="ctr">
              <a:lnSpc>
                <a:spcPts val="2185"/>
              </a:lnSpc>
              <a:buFont typeface="Wingdings" panose="05000000000000000000" charset="0"/>
              <a:buChar char="§"/>
            </a:pPr>
            <a:endParaRPr lang="en-US" sz="3600" i="1" spc="155">
              <a:solidFill>
                <a:srgbClr val="000000"/>
              </a:solidFill>
              <a:cs typeface="+mn-lt"/>
            </a:endParaRPr>
          </a:p>
          <a:p>
            <a:pPr marL="571500" indent="-571500" algn="ctr">
              <a:lnSpc>
                <a:spcPts val="2185"/>
              </a:lnSpc>
              <a:buFont typeface="Wingdings" panose="05000000000000000000" charset="0"/>
              <a:buChar char="§"/>
            </a:pPr>
            <a:endParaRPr lang="en-US" sz="3600" i="1" spc="155">
              <a:solidFill>
                <a:srgbClr val="000000"/>
              </a:solidFill>
              <a:cs typeface="+mn-lt"/>
            </a:endParaRPr>
          </a:p>
          <a:p>
            <a:pPr marL="571500" indent="-571500" algn="ctr">
              <a:lnSpc>
                <a:spcPts val="2185"/>
              </a:lnSpc>
              <a:buFont typeface="Wingdings" panose="05000000000000000000" charset="0"/>
              <a:buChar char="§"/>
            </a:pPr>
            <a:r>
              <a:rPr lang="en-US" sz="3600" i="1" spc="155">
                <a:solidFill>
                  <a:srgbClr val="000000"/>
                </a:solidFill>
                <a:cs typeface="+mn-lt"/>
              </a:rPr>
              <a:t>Enhanced Awareness and Early Intervention: Insights enable early detection and prevention of mental health issues</a:t>
            </a:r>
            <a:r>
              <a:rPr lang="en-IN" altLang="en-US" sz="3600" i="1" spc="155">
                <a:solidFill>
                  <a:srgbClr val="000000"/>
                </a:solidFill>
                <a:cs typeface="+mn-lt"/>
              </a:rPr>
              <a:t>.</a:t>
            </a:r>
            <a:endParaRPr lang="en-IN" altLang="en-US" sz="3600" i="1" spc="155">
              <a:solidFill>
                <a:srgbClr val="000000"/>
              </a:solidFill>
              <a:cs typeface="+mn-lt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4017263" y="1333260"/>
            <a:ext cx="3780505" cy="643148"/>
            <a:chOff x="0" y="0"/>
            <a:chExt cx="5040674" cy="857531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 rot="0">
              <a:off x="0" y="0"/>
              <a:ext cx="5040674" cy="857531"/>
              <a:chOff x="0" y="0"/>
              <a:chExt cx="13271500" cy="225777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2700" y="0"/>
                <a:ext cx="2578100" cy="2260600"/>
              </a:xfrm>
              <a:custGeom>
                <a:avLst/>
                <a:gdLst/>
                <a:ahLst/>
                <a:cxnLst/>
                <a:rect l="l" t="t" r="r" b="b"/>
                <a:pathLst>
                  <a:path w="2578100" h="22606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</a:path>
                </a:pathLst>
              </a:custGeom>
              <a:solidFill>
                <a:srgbClr val="131211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2679700" y="0"/>
                <a:ext cx="10579100" cy="2260600"/>
              </a:xfrm>
              <a:custGeom>
                <a:avLst/>
                <a:gdLst/>
                <a:ahLst/>
                <a:cxnLst/>
                <a:rect l="l" t="t" r="r" b="b"/>
                <a:pathLst>
                  <a:path w="10579100" h="22606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moveTo>
                      <a:pt x="3289300" y="0"/>
                    </a:moveTo>
                    <a:cubicBezTo>
                      <a:pt x="3175000" y="0"/>
                      <a:pt x="3073400" y="88900"/>
                      <a:pt x="3073400" y="215900"/>
                    </a:cubicBezTo>
                    <a:lnTo>
                      <a:pt x="3073400" y="279400"/>
                    </a:lnTo>
                    <a:cubicBezTo>
                      <a:pt x="3073400" y="393700"/>
                      <a:pt x="3175000" y="495300"/>
                      <a:pt x="3289300" y="495300"/>
                    </a:cubicBezTo>
                    <a:cubicBezTo>
                      <a:pt x="3403600" y="495300"/>
                      <a:pt x="3505200" y="393700"/>
                      <a:pt x="3505200" y="279400"/>
                    </a:cubicBezTo>
                    <a:lnTo>
                      <a:pt x="3505200" y="215900"/>
                    </a:lnTo>
                    <a:cubicBezTo>
                      <a:pt x="3505200" y="88900"/>
                      <a:pt x="3403600" y="0"/>
                      <a:pt x="3289300" y="0"/>
                    </a:cubicBezTo>
                    <a:moveTo>
                      <a:pt x="3073400" y="965200"/>
                    </a:moveTo>
                    <a:cubicBezTo>
                      <a:pt x="3073400" y="965200"/>
                      <a:pt x="3060700" y="952500"/>
                      <a:pt x="3060700" y="965200"/>
                    </a:cubicBezTo>
                    <a:lnTo>
                      <a:pt x="2908300" y="1320800"/>
                    </a:lnTo>
                    <a:cubicBezTo>
                      <a:pt x="2882900" y="1371600"/>
                      <a:pt x="2832100" y="1409700"/>
                      <a:pt x="27686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79700" y="1409700"/>
                      <a:pt x="2679700" y="1397000"/>
                    </a:cubicBezTo>
                    <a:cubicBezTo>
                      <a:pt x="2667000" y="1384300"/>
                      <a:pt x="2667000" y="1371600"/>
                      <a:pt x="2679700" y="1358900"/>
                    </a:cubicBezTo>
                    <a:lnTo>
                      <a:pt x="2870200" y="914400"/>
                    </a:lnTo>
                    <a:lnTo>
                      <a:pt x="2933700" y="736600"/>
                    </a:lnTo>
                    <a:cubicBezTo>
                      <a:pt x="2984500" y="635000"/>
                      <a:pt x="3086100" y="558800"/>
                      <a:pt x="3200400" y="558800"/>
                    </a:cubicBezTo>
                    <a:lnTo>
                      <a:pt x="3378200" y="558800"/>
                    </a:lnTo>
                    <a:cubicBezTo>
                      <a:pt x="3492500" y="558800"/>
                      <a:pt x="3594100" y="635000"/>
                      <a:pt x="3644900" y="736600"/>
                    </a:cubicBezTo>
                    <a:lnTo>
                      <a:pt x="3708400" y="914400"/>
                    </a:lnTo>
                    <a:lnTo>
                      <a:pt x="3898900" y="1358900"/>
                    </a:lnTo>
                    <a:cubicBezTo>
                      <a:pt x="3911600" y="1371600"/>
                      <a:pt x="3911600" y="1384300"/>
                      <a:pt x="3898900" y="1397000"/>
                    </a:cubicBezTo>
                    <a:cubicBezTo>
                      <a:pt x="3898900" y="1409700"/>
                      <a:pt x="3886200" y="1409700"/>
                      <a:pt x="3873500" y="1409700"/>
                    </a:cubicBezTo>
                    <a:lnTo>
                      <a:pt x="3810000" y="1409700"/>
                    </a:lnTo>
                    <a:cubicBezTo>
                      <a:pt x="3746500" y="1409700"/>
                      <a:pt x="3695700" y="1371600"/>
                      <a:pt x="3670300" y="1320800"/>
                    </a:cubicBezTo>
                    <a:lnTo>
                      <a:pt x="3517900" y="965200"/>
                    </a:lnTo>
                    <a:cubicBezTo>
                      <a:pt x="3517900" y="952500"/>
                      <a:pt x="3505200" y="965200"/>
                      <a:pt x="3505200" y="965200"/>
                    </a:cubicBezTo>
                    <a:lnTo>
                      <a:pt x="3568700" y="1409700"/>
                    </a:lnTo>
                    <a:lnTo>
                      <a:pt x="3644900" y="2222500"/>
                    </a:lnTo>
                    <a:cubicBezTo>
                      <a:pt x="3644900" y="2235200"/>
                      <a:pt x="3632200" y="2235200"/>
                      <a:pt x="3632200" y="2247900"/>
                    </a:cubicBezTo>
                    <a:cubicBezTo>
                      <a:pt x="3619500" y="2247900"/>
                      <a:pt x="3619500" y="2260600"/>
                      <a:pt x="3606800" y="2260600"/>
                    </a:cubicBezTo>
                    <a:lnTo>
                      <a:pt x="3556000" y="2260600"/>
                    </a:lnTo>
                    <a:cubicBezTo>
                      <a:pt x="3479800" y="2260600"/>
                      <a:pt x="3416300" y="2209800"/>
                      <a:pt x="3416300" y="2133600"/>
                    </a:cubicBezTo>
                    <a:lnTo>
                      <a:pt x="3302000" y="1447800"/>
                    </a:lnTo>
                    <a:cubicBezTo>
                      <a:pt x="3289300" y="1447800"/>
                      <a:pt x="3289300" y="1447800"/>
                      <a:pt x="3276600" y="1447800"/>
                    </a:cubicBezTo>
                    <a:lnTo>
                      <a:pt x="3162300" y="2133600"/>
                    </a:lnTo>
                    <a:cubicBezTo>
                      <a:pt x="3162300" y="2209800"/>
                      <a:pt x="3098800" y="2260600"/>
                      <a:pt x="3022600" y="2260600"/>
                    </a:cubicBezTo>
                    <a:lnTo>
                      <a:pt x="2971800" y="2260600"/>
                    </a:lnTo>
                    <a:cubicBezTo>
                      <a:pt x="2959100" y="2260600"/>
                      <a:pt x="2959100" y="2247900"/>
                      <a:pt x="2946400" y="2247900"/>
                    </a:cubicBezTo>
                    <a:cubicBezTo>
                      <a:pt x="2946400" y="2235200"/>
                      <a:pt x="2933700" y="2235200"/>
                      <a:pt x="2933700" y="2222500"/>
                    </a:cubicBezTo>
                    <a:lnTo>
                      <a:pt x="3009900" y="1409700"/>
                    </a:lnTo>
                    <a:lnTo>
                      <a:pt x="3073400" y="965200"/>
                    </a:lnTo>
                    <a:moveTo>
                      <a:pt x="4622800" y="0"/>
                    </a:moveTo>
                    <a:cubicBezTo>
                      <a:pt x="4508500" y="0"/>
                      <a:pt x="4406900" y="88900"/>
                      <a:pt x="4406900" y="215900"/>
                    </a:cubicBezTo>
                    <a:lnTo>
                      <a:pt x="4406900" y="279400"/>
                    </a:lnTo>
                    <a:cubicBezTo>
                      <a:pt x="4406900" y="393700"/>
                      <a:pt x="4508500" y="495300"/>
                      <a:pt x="4622800" y="495300"/>
                    </a:cubicBezTo>
                    <a:cubicBezTo>
                      <a:pt x="4737100" y="495300"/>
                      <a:pt x="4838700" y="393700"/>
                      <a:pt x="4838700" y="279400"/>
                    </a:cubicBezTo>
                    <a:lnTo>
                      <a:pt x="4838700" y="215900"/>
                    </a:lnTo>
                    <a:cubicBezTo>
                      <a:pt x="4838700" y="88900"/>
                      <a:pt x="4737100" y="0"/>
                      <a:pt x="4622800" y="0"/>
                    </a:cubicBezTo>
                    <a:moveTo>
                      <a:pt x="4406900" y="965200"/>
                    </a:moveTo>
                    <a:cubicBezTo>
                      <a:pt x="4406900" y="965200"/>
                      <a:pt x="4394200" y="952500"/>
                      <a:pt x="4394200" y="965200"/>
                    </a:cubicBezTo>
                    <a:lnTo>
                      <a:pt x="4241800" y="1320800"/>
                    </a:lnTo>
                    <a:cubicBezTo>
                      <a:pt x="4216400" y="1371600"/>
                      <a:pt x="4165600" y="1409700"/>
                      <a:pt x="41021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13200" y="1409700"/>
                      <a:pt x="4013200" y="1397000"/>
                    </a:cubicBezTo>
                    <a:cubicBezTo>
                      <a:pt x="4000500" y="1384300"/>
                      <a:pt x="4000500" y="1371600"/>
                      <a:pt x="4013200" y="1358900"/>
                    </a:cubicBezTo>
                    <a:lnTo>
                      <a:pt x="4203700" y="914400"/>
                    </a:lnTo>
                    <a:lnTo>
                      <a:pt x="4267200" y="736600"/>
                    </a:lnTo>
                    <a:cubicBezTo>
                      <a:pt x="4318000" y="635000"/>
                      <a:pt x="4419600" y="558800"/>
                      <a:pt x="4533900" y="558800"/>
                    </a:cubicBezTo>
                    <a:lnTo>
                      <a:pt x="4711700" y="558800"/>
                    </a:lnTo>
                    <a:cubicBezTo>
                      <a:pt x="4826000" y="558800"/>
                      <a:pt x="4927600" y="635000"/>
                      <a:pt x="4978400" y="736600"/>
                    </a:cubicBezTo>
                    <a:lnTo>
                      <a:pt x="5041900" y="914400"/>
                    </a:lnTo>
                    <a:lnTo>
                      <a:pt x="5232400" y="1358900"/>
                    </a:lnTo>
                    <a:cubicBezTo>
                      <a:pt x="5245100" y="1371600"/>
                      <a:pt x="5245100" y="1384300"/>
                      <a:pt x="5232400" y="1397000"/>
                    </a:cubicBezTo>
                    <a:cubicBezTo>
                      <a:pt x="5232400" y="1409700"/>
                      <a:pt x="5219700" y="1409700"/>
                      <a:pt x="5207000" y="1409700"/>
                    </a:cubicBezTo>
                    <a:lnTo>
                      <a:pt x="5143500" y="1409700"/>
                    </a:lnTo>
                    <a:cubicBezTo>
                      <a:pt x="5080000" y="1409700"/>
                      <a:pt x="5029200" y="1371600"/>
                      <a:pt x="5003800" y="1320800"/>
                    </a:cubicBezTo>
                    <a:lnTo>
                      <a:pt x="4851400" y="965200"/>
                    </a:lnTo>
                    <a:cubicBezTo>
                      <a:pt x="4851400" y="952500"/>
                      <a:pt x="4838700" y="965200"/>
                      <a:pt x="4838700" y="965200"/>
                    </a:cubicBezTo>
                    <a:lnTo>
                      <a:pt x="4902200" y="1409700"/>
                    </a:lnTo>
                    <a:lnTo>
                      <a:pt x="4978400" y="2222500"/>
                    </a:lnTo>
                    <a:cubicBezTo>
                      <a:pt x="4978400" y="2235200"/>
                      <a:pt x="4965700" y="2235200"/>
                      <a:pt x="4965700" y="2247900"/>
                    </a:cubicBezTo>
                    <a:cubicBezTo>
                      <a:pt x="4953000" y="2247900"/>
                      <a:pt x="4953000" y="2260600"/>
                      <a:pt x="4940300" y="2260600"/>
                    </a:cubicBezTo>
                    <a:lnTo>
                      <a:pt x="4889500" y="2260600"/>
                    </a:lnTo>
                    <a:cubicBezTo>
                      <a:pt x="4813300" y="2260600"/>
                      <a:pt x="4749800" y="2209800"/>
                      <a:pt x="4749800" y="2133600"/>
                    </a:cubicBezTo>
                    <a:lnTo>
                      <a:pt x="4635500" y="1447800"/>
                    </a:lnTo>
                    <a:cubicBezTo>
                      <a:pt x="4622800" y="1447800"/>
                      <a:pt x="4622800" y="1447800"/>
                      <a:pt x="4610100" y="1447800"/>
                    </a:cubicBezTo>
                    <a:lnTo>
                      <a:pt x="4495800" y="2133600"/>
                    </a:lnTo>
                    <a:cubicBezTo>
                      <a:pt x="4495800" y="2209800"/>
                      <a:pt x="4432300" y="2260600"/>
                      <a:pt x="4356100" y="2260600"/>
                    </a:cubicBezTo>
                    <a:lnTo>
                      <a:pt x="4305300" y="2260600"/>
                    </a:lnTo>
                    <a:cubicBezTo>
                      <a:pt x="4292600" y="2260600"/>
                      <a:pt x="4292600" y="2247900"/>
                      <a:pt x="4279900" y="2247900"/>
                    </a:cubicBezTo>
                    <a:cubicBezTo>
                      <a:pt x="4279900" y="2235200"/>
                      <a:pt x="4267200" y="2235200"/>
                      <a:pt x="4267200" y="2222500"/>
                    </a:cubicBezTo>
                    <a:lnTo>
                      <a:pt x="4343400" y="1409700"/>
                    </a:lnTo>
                    <a:lnTo>
                      <a:pt x="4406900" y="965200"/>
                    </a:lnTo>
                    <a:moveTo>
                      <a:pt x="5956300" y="0"/>
                    </a:moveTo>
                    <a:cubicBezTo>
                      <a:pt x="5842000" y="0"/>
                      <a:pt x="5740400" y="88900"/>
                      <a:pt x="5740400" y="215900"/>
                    </a:cubicBezTo>
                    <a:lnTo>
                      <a:pt x="5740400" y="279400"/>
                    </a:lnTo>
                    <a:cubicBezTo>
                      <a:pt x="5740400" y="393700"/>
                      <a:pt x="5842000" y="495300"/>
                      <a:pt x="5956300" y="495300"/>
                    </a:cubicBezTo>
                    <a:cubicBezTo>
                      <a:pt x="6070600" y="495300"/>
                      <a:pt x="6172200" y="393700"/>
                      <a:pt x="6172200" y="279400"/>
                    </a:cubicBezTo>
                    <a:lnTo>
                      <a:pt x="6172200" y="215900"/>
                    </a:lnTo>
                    <a:cubicBezTo>
                      <a:pt x="6172200" y="88900"/>
                      <a:pt x="6070600" y="0"/>
                      <a:pt x="5956300" y="0"/>
                    </a:cubicBezTo>
                    <a:moveTo>
                      <a:pt x="5740400" y="965200"/>
                    </a:moveTo>
                    <a:cubicBezTo>
                      <a:pt x="5740400" y="965200"/>
                      <a:pt x="5727700" y="952500"/>
                      <a:pt x="5727700" y="965200"/>
                    </a:cubicBezTo>
                    <a:lnTo>
                      <a:pt x="5575300" y="1320800"/>
                    </a:lnTo>
                    <a:cubicBezTo>
                      <a:pt x="5549900" y="1371600"/>
                      <a:pt x="5499100" y="1409700"/>
                      <a:pt x="5435600" y="1409700"/>
                    </a:cubicBezTo>
                    <a:lnTo>
                      <a:pt x="5372100" y="1409700"/>
                    </a:lnTo>
                    <a:cubicBezTo>
                      <a:pt x="5359400" y="1409700"/>
                      <a:pt x="5346700" y="1409700"/>
                      <a:pt x="5346700" y="1397000"/>
                    </a:cubicBezTo>
                    <a:cubicBezTo>
                      <a:pt x="5334000" y="1384300"/>
                      <a:pt x="5334000" y="1371600"/>
                      <a:pt x="5346700" y="1358900"/>
                    </a:cubicBezTo>
                    <a:lnTo>
                      <a:pt x="5537200" y="914400"/>
                    </a:lnTo>
                    <a:lnTo>
                      <a:pt x="5600700" y="736600"/>
                    </a:lnTo>
                    <a:cubicBezTo>
                      <a:pt x="5651500" y="635000"/>
                      <a:pt x="5753100" y="558800"/>
                      <a:pt x="5867400" y="558800"/>
                    </a:cubicBezTo>
                    <a:lnTo>
                      <a:pt x="6045200" y="558800"/>
                    </a:lnTo>
                    <a:cubicBezTo>
                      <a:pt x="6159500" y="558800"/>
                      <a:pt x="6261100" y="635000"/>
                      <a:pt x="6311900" y="736600"/>
                    </a:cubicBezTo>
                    <a:lnTo>
                      <a:pt x="6375400" y="914400"/>
                    </a:lnTo>
                    <a:lnTo>
                      <a:pt x="6565900" y="1358900"/>
                    </a:lnTo>
                    <a:cubicBezTo>
                      <a:pt x="6578600" y="1371600"/>
                      <a:pt x="6578600" y="1384300"/>
                      <a:pt x="6565900" y="1397000"/>
                    </a:cubicBezTo>
                    <a:cubicBezTo>
                      <a:pt x="6565900" y="1409700"/>
                      <a:pt x="6553200" y="1409700"/>
                      <a:pt x="6540500" y="1409700"/>
                    </a:cubicBezTo>
                    <a:lnTo>
                      <a:pt x="6477000" y="1409700"/>
                    </a:lnTo>
                    <a:cubicBezTo>
                      <a:pt x="6413500" y="1409700"/>
                      <a:pt x="6362700" y="1371600"/>
                      <a:pt x="6337300" y="1320800"/>
                    </a:cubicBezTo>
                    <a:lnTo>
                      <a:pt x="6184900" y="965200"/>
                    </a:lnTo>
                    <a:cubicBezTo>
                      <a:pt x="6184900" y="952500"/>
                      <a:pt x="6172200" y="965200"/>
                      <a:pt x="6172200" y="965200"/>
                    </a:cubicBezTo>
                    <a:lnTo>
                      <a:pt x="6235700" y="1409700"/>
                    </a:lnTo>
                    <a:lnTo>
                      <a:pt x="6311900" y="2222500"/>
                    </a:lnTo>
                    <a:cubicBezTo>
                      <a:pt x="6311900" y="2235200"/>
                      <a:pt x="6299200" y="2235200"/>
                      <a:pt x="6299200" y="2247900"/>
                    </a:cubicBezTo>
                    <a:cubicBezTo>
                      <a:pt x="6286500" y="2247900"/>
                      <a:pt x="6286500" y="2260600"/>
                      <a:pt x="6273800" y="2260600"/>
                    </a:cubicBezTo>
                    <a:lnTo>
                      <a:pt x="6223000" y="2260600"/>
                    </a:lnTo>
                    <a:cubicBezTo>
                      <a:pt x="6146800" y="2260600"/>
                      <a:pt x="6083300" y="2209800"/>
                      <a:pt x="6083300" y="2133600"/>
                    </a:cubicBezTo>
                    <a:lnTo>
                      <a:pt x="5969000" y="1447800"/>
                    </a:lnTo>
                    <a:cubicBezTo>
                      <a:pt x="5956300" y="1447800"/>
                      <a:pt x="5956300" y="1447800"/>
                      <a:pt x="5943600" y="1447800"/>
                    </a:cubicBezTo>
                    <a:lnTo>
                      <a:pt x="5829300" y="2133600"/>
                    </a:lnTo>
                    <a:cubicBezTo>
                      <a:pt x="5829300" y="2209800"/>
                      <a:pt x="5765800" y="2260600"/>
                      <a:pt x="5689600" y="2260600"/>
                    </a:cubicBezTo>
                    <a:lnTo>
                      <a:pt x="5638800" y="2260600"/>
                    </a:lnTo>
                    <a:cubicBezTo>
                      <a:pt x="5626100" y="2260600"/>
                      <a:pt x="5626100" y="2247900"/>
                      <a:pt x="5613400" y="2247900"/>
                    </a:cubicBezTo>
                    <a:cubicBezTo>
                      <a:pt x="5613400" y="2235200"/>
                      <a:pt x="5600700" y="2235200"/>
                      <a:pt x="5600700" y="2222500"/>
                    </a:cubicBezTo>
                    <a:lnTo>
                      <a:pt x="5676900" y="1409700"/>
                    </a:lnTo>
                    <a:lnTo>
                      <a:pt x="5740400" y="965200"/>
                    </a:lnTo>
                    <a:moveTo>
                      <a:pt x="7289800" y="0"/>
                    </a:moveTo>
                    <a:cubicBezTo>
                      <a:pt x="7175500" y="0"/>
                      <a:pt x="7073900" y="88900"/>
                      <a:pt x="7073900" y="215900"/>
                    </a:cubicBezTo>
                    <a:lnTo>
                      <a:pt x="7073900" y="279400"/>
                    </a:lnTo>
                    <a:cubicBezTo>
                      <a:pt x="7073900" y="393700"/>
                      <a:pt x="7175500" y="495300"/>
                      <a:pt x="7289800" y="495300"/>
                    </a:cubicBezTo>
                    <a:cubicBezTo>
                      <a:pt x="7404100" y="495300"/>
                      <a:pt x="7505700" y="393700"/>
                      <a:pt x="7505700" y="279400"/>
                    </a:cubicBezTo>
                    <a:lnTo>
                      <a:pt x="7505700" y="215900"/>
                    </a:lnTo>
                    <a:cubicBezTo>
                      <a:pt x="7505700" y="88900"/>
                      <a:pt x="7404100" y="0"/>
                      <a:pt x="7289800" y="0"/>
                    </a:cubicBezTo>
                    <a:moveTo>
                      <a:pt x="7073900" y="965200"/>
                    </a:moveTo>
                    <a:cubicBezTo>
                      <a:pt x="7073900" y="965200"/>
                      <a:pt x="7061200" y="952500"/>
                      <a:pt x="7061200" y="965200"/>
                    </a:cubicBezTo>
                    <a:lnTo>
                      <a:pt x="6908800" y="1320800"/>
                    </a:lnTo>
                    <a:cubicBezTo>
                      <a:pt x="6883400" y="1371600"/>
                      <a:pt x="6832600" y="1409700"/>
                      <a:pt x="6769100" y="1409700"/>
                    </a:cubicBezTo>
                    <a:lnTo>
                      <a:pt x="6705600" y="1409700"/>
                    </a:lnTo>
                    <a:cubicBezTo>
                      <a:pt x="6692900" y="1409700"/>
                      <a:pt x="6680200" y="1409700"/>
                      <a:pt x="6680200" y="1397000"/>
                    </a:cubicBezTo>
                    <a:cubicBezTo>
                      <a:pt x="6667500" y="1384300"/>
                      <a:pt x="6667500" y="1371600"/>
                      <a:pt x="6680200" y="1358900"/>
                    </a:cubicBezTo>
                    <a:lnTo>
                      <a:pt x="6870700" y="914400"/>
                    </a:lnTo>
                    <a:lnTo>
                      <a:pt x="6934200" y="736600"/>
                    </a:lnTo>
                    <a:cubicBezTo>
                      <a:pt x="6985000" y="635000"/>
                      <a:pt x="7086600" y="558800"/>
                      <a:pt x="7200900" y="558800"/>
                    </a:cubicBezTo>
                    <a:lnTo>
                      <a:pt x="7378700" y="558800"/>
                    </a:lnTo>
                    <a:cubicBezTo>
                      <a:pt x="7493000" y="558800"/>
                      <a:pt x="7594600" y="635000"/>
                      <a:pt x="7645400" y="736600"/>
                    </a:cubicBezTo>
                    <a:lnTo>
                      <a:pt x="7708900" y="914400"/>
                    </a:lnTo>
                    <a:lnTo>
                      <a:pt x="7899400" y="1358900"/>
                    </a:lnTo>
                    <a:cubicBezTo>
                      <a:pt x="7912100" y="1371600"/>
                      <a:pt x="7912100" y="1384300"/>
                      <a:pt x="7899400" y="1397000"/>
                    </a:cubicBezTo>
                    <a:cubicBezTo>
                      <a:pt x="7899400" y="1409700"/>
                      <a:pt x="7886700" y="1409700"/>
                      <a:pt x="7874000" y="1409700"/>
                    </a:cubicBezTo>
                    <a:lnTo>
                      <a:pt x="7810500" y="1409700"/>
                    </a:lnTo>
                    <a:cubicBezTo>
                      <a:pt x="7747000" y="1409700"/>
                      <a:pt x="7696200" y="1371600"/>
                      <a:pt x="7670800" y="1320800"/>
                    </a:cubicBezTo>
                    <a:lnTo>
                      <a:pt x="7518400" y="965200"/>
                    </a:lnTo>
                    <a:cubicBezTo>
                      <a:pt x="7518400" y="952500"/>
                      <a:pt x="7505700" y="965200"/>
                      <a:pt x="7505700" y="965200"/>
                    </a:cubicBezTo>
                    <a:lnTo>
                      <a:pt x="7569200" y="1409700"/>
                    </a:lnTo>
                    <a:lnTo>
                      <a:pt x="7645400" y="2222500"/>
                    </a:lnTo>
                    <a:cubicBezTo>
                      <a:pt x="7645400" y="2235200"/>
                      <a:pt x="7632700" y="2235200"/>
                      <a:pt x="7632700" y="2247900"/>
                    </a:cubicBezTo>
                    <a:cubicBezTo>
                      <a:pt x="7620000" y="2247900"/>
                      <a:pt x="7620000" y="2260600"/>
                      <a:pt x="7607300" y="2260600"/>
                    </a:cubicBezTo>
                    <a:lnTo>
                      <a:pt x="7556500" y="2260600"/>
                    </a:lnTo>
                    <a:cubicBezTo>
                      <a:pt x="7480300" y="2260600"/>
                      <a:pt x="7416800" y="2209800"/>
                      <a:pt x="7416800" y="2133600"/>
                    </a:cubicBezTo>
                    <a:lnTo>
                      <a:pt x="7302500" y="1447800"/>
                    </a:lnTo>
                    <a:cubicBezTo>
                      <a:pt x="7289800" y="1447800"/>
                      <a:pt x="7289800" y="1447800"/>
                      <a:pt x="7277100" y="1447800"/>
                    </a:cubicBezTo>
                    <a:lnTo>
                      <a:pt x="7162800" y="2133600"/>
                    </a:lnTo>
                    <a:cubicBezTo>
                      <a:pt x="7162800" y="2209800"/>
                      <a:pt x="7099300" y="2260600"/>
                      <a:pt x="7023100" y="2260600"/>
                    </a:cubicBezTo>
                    <a:lnTo>
                      <a:pt x="6972300" y="2260600"/>
                    </a:lnTo>
                    <a:cubicBezTo>
                      <a:pt x="6959600" y="2260600"/>
                      <a:pt x="6959600" y="2247900"/>
                      <a:pt x="6946900" y="2247900"/>
                    </a:cubicBezTo>
                    <a:cubicBezTo>
                      <a:pt x="6946900" y="2235200"/>
                      <a:pt x="6934200" y="2235200"/>
                      <a:pt x="6934200" y="2222500"/>
                    </a:cubicBezTo>
                    <a:lnTo>
                      <a:pt x="7010400" y="1409700"/>
                    </a:lnTo>
                    <a:lnTo>
                      <a:pt x="7073900" y="965200"/>
                    </a:lnTo>
                    <a:moveTo>
                      <a:pt x="8623300" y="0"/>
                    </a:moveTo>
                    <a:cubicBezTo>
                      <a:pt x="8509000" y="0"/>
                      <a:pt x="8407400" y="88900"/>
                      <a:pt x="8407400" y="215900"/>
                    </a:cubicBezTo>
                    <a:lnTo>
                      <a:pt x="8407400" y="279400"/>
                    </a:lnTo>
                    <a:cubicBezTo>
                      <a:pt x="8407400" y="393700"/>
                      <a:pt x="8509000" y="495300"/>
                      <a:pt x="8623300" y="495300"/>
                    </a:cubicBezTo>
                    <a:cubicBezTo>
                      <a:pt x="8737600" y="495300"/>
                      <a:pt x="8839200" y="393700"/>
                      <a:pt x="8839200" y="279400"/>
                    </a:cubicBezTo>
                    <a:lnTo>
                      <a:pt x="8839200" y="215900"/>
                    </a:lnTo>
                    <a:cubicBezTo>
                      <a:pt x="8839200" y="88900"/>
                      <a:pt x="8737600" y="0"/>
                      <a:pt x="8623300" y="0"/>
                    </a:cubicBezTo>
                    <a:moveTo>
                      <a:pt x="8407400" y="965200"/>
                    </a:moveTo>
                    <a:cubicBezTo>
                      <a:pt x="8407400" y="965200"/>
                      <a:pt x="8394700" y="952500"/>
                      <a:pt x="8394700" y="965200"/>
                    </a:cubicBezTo>
                    <a:lnTo>
                      <a:pt x="8242300" y="1320800"/>
                    </a:lnTo>
                    <a:cubicBezTo>
                      <a:pt x="8216900" y="1371600"/>
                      <a:pt x="8166100" y="1409700"/>
                      <a:pt x="8102600" y="1409700"/>
                    </a:cubicBezTo>
                    <a:lnTo>
                      <a:pt x="8039100" y="1409700"/>
                    </a:lnTo>
                    <a:cubicBezTo>
                      <a:pt x="8026400" y="1409700"/>
                      <a:pt x="8013700" y="1409700"/>
                      <a:pt x="8013700" y="1397000"/>
                    </a:cubicBezTo>
                    <a:cubicBezTo>
                      <a:pt x="8001000" y="1384300"/>
                      <a:pt x="8001000" y="1371600"/>
                      <a:pt x="8013700" y="1358900"/>
                    </a:cubicBezTo>
                    <a:lnTo>
                      <a:pt x="8204200" y="914400"/>
                    </a:lnTo>
                    <a:lnTo>
                      <a:pt x="8267700" y="736600"/>
                    </a:lnTo>
                    <a:cubicBezTo>
                      <a:pt x="8318500" y="635000"/>
                      <a:pt x="8420100" y="558800"/>
                      <a:pt x="8534400" y="558800"/>
                    </a:cubicBezTo>
                    <a:lnTo>
                      <a:pt x="8712200" y="558800"/>
                    </a:lnTo>
                    <a:cubicBezTo>
                      <a:pt x="8826500" y="558800"/>
                      <a:pt x="8928100" y="635000"/>
                      <a:pt x="8978900" y="736600"/>
                    </a:cubicBezTo>
                    <a:lnTo>
                      <a:pt x="9042400" y="914400"/>
                    </a:lnTo>
                    <a:lnTo>
                      <a:pt x="9232900" y="1358900"/>
                    </a:lnTo>
                    <a:cubicBezTo>
                      <a:pt x="9245600" y="1371600"/>
                      <a:pt x="9245600" y="1384300"/>
                      <a:pt x="9232900" y="1397000"/>
                    </a:cubicBezTo>
                    <a:cubicBezTo>
                      <a:pt x="9232900" y="1409700"/>
                      <a:pt x="9220200" y="1409700"/>
                      <a:pt x="9207500" y="1409700"/>
                    </a:cubicBezTo>
                    <a:lnTo>
                      <a:pt x="9144000" y="1409700"/>
                    </a:lnTo>
                    <a:cubicBezTo>
                      <a:pt x="9080500" y="1409700"/>
                      <a:pt x="9029700" y="1371600"/>
                      <a:pt x="9004300" y="1320800"/>
                    </a:cubicBezTo>
                    <a:lnTo>
                      <a:pt x="8851900" y="965200"/>
                    </a:lnTo>
                    <a:cubicBezTo>
                      <a:pt x="8851900" y="952500"/>
                      <a:pt x="8839200" y="965200"/>
                      <a:pt x="8839200" y="965200"/>
                    </a:cubicBezTo>
                    <a:lnTo>
                      <a:pt x="8902700" y="1409700"/>
                    </a:lnTo>
                    <a:lnTo>
                      <a:pt x="8978900" y="2222500"/>
                    </a:lnTo>
                    <a:cubicBezTo>
                      <a:pt x="8978900" y="2235200"/>
                      <a:pt x="8966200" y="2235200"/>
                      <a:pt x="8966200" y="2247900"/>
                    </a:cubicBezTo>
                    <a:cubicBezTo>
                      <a:pt x="8953500" y="2247900"/>
                      <a:pt x="8953500" y="2260600"/>
                      <a:pt x="8940800" y="2260600"/>
                    </a:cubicBezTo>
                    <a:lnTo>
                      <a:pt x="8890000" y="2260600"/>
                    </a:lnTo>
                    <a:cubicBezTo>
                      <a:pt x="8813800" y="2260600"/>
                      <a:pt x="8750300" y="2209800"/>
                      <a:pt x="8750300" y="2133600"/>
                    </a:cubicBezTo>
                    <a:lnTo>
                      <a:pt x="8636000" y="1447800"/>
                    </a:lnTo>
                    <a:cubicBezTo>
                      <a:pt x="8623300" y="1447800"/>
                      <a:pt x="8623300" y="1447800"/>
                      <a:pt x="8610600" y="1447800"/>
                    </a:cubicBezTo>
                    <a:lnTo>
                      <a:pt x="8496300" y="2133600"/>
                    </a:lnTo>
                    <a:cubicBezTo>
                      <a:pt x="8496300" y="2209800"/>
                      <a:pt x="8432800" y="2260600"/>
                      <a:pt x="8356600" y="2260600"/>
                    </a:cubicBezTo>
                    <a:lnTo>
                      <a:pt x="8305800" y="2260600"/>
                    </a:lnTo>
                    <a:cubicBezTo>
                      <a:pt x="8293100" y="2260600"/>
                      <a:pt x="8293100" y="2247900"/>
                      <a:pt x="8280400" y="2247900"/>
                    </a:cubicBezTo>
                    <a:cubicBezTo>
                      <a:pt x="8280400" y="2235200"/>
                      <a:pt x="8267700" y="2235200"/>
                      <a:pt x="8267700" y="2222500"/>
                    </a:cubicBezTo>
                    <a:lnTo>
                      <a:pt x="8343900" y="1409700"/>
                    </a:lnTo>
                    <a:lnTo>
                      <a:pt x="8407400" y="965200"/>
                    </a:lnTo>
                    <a:moveTo>
                      <a:pt x="9956800" y="0"/>
                    </a:moveTo>
                    <a:cubicBezTo>
                      <a:pt x="9842500" y="0"/>
                      <a:pt x="9740900" y="88900"/>
                      <a:pt x="9740900" y="215900"/>
                    </a:cubicBezTo>
                    <a:lnTo>
                      <a:pt x="9740900" y="279400"/>
                    </a:lnTo>
                    <a:cubicBezTo>
                      <a:pt x="9740900" y="393700"/>
                      <a:pt x="9842500" y="495300"/>
                      <a:pt x="9956800" y="495300"/>
                    </a:cubicBezTo>
                    <a:cubicBezTo>
                      <a:pt x="10071100" y="495300"/>
                      <a:pt x="10172700" y="393700"/>
                      <a:pt x="10172700" y="279400"/>
                    </a:cubicBezTo>
                    <a:lnTo>
                      <a:pt x="10172700" y="215900"/>
                    </a:lnTo>
                    <a:cubicBezTo>
                      <a:pt x="10172700" y="88900"/>
                      <a:pt x="10071100" y="0"/>
                      <a:pt x="9956800" y="0"/>
                    </a:cubicBezTo>
                    <a:moveTo>
                      <a:pt x="9740900" y="965200"/>
                    </a:moveTo>
                    <a:cubicBezTo>
                      <a:pt x="9740900" y="965200"/>
                      <a:pt x="9728200" y="952500"/>
                      <a:pt x="9728200" y="965200"/>
                    </a:cubicBezTo>
                    <a:lnTo>
                      <a:pt x="9575800" y="1320800"/>
                    </a:lnTo>
                    <a:cubicBezTo>
                      <a:pt x="9550400" y="1371600"/>
                      <a:pt x="9499600" y="1409700"/>
                      <a:pt x="9436100" y="1409700"/>
                    </a:cubicBezTo>
                    <a:lnTo>
                      <a:pt x="9372600" y="1409700"/>
                    </a:lnTo>
                    <a:cubicBezTo>
                      <a:pt x="9359900" y="1409700"/>
                      <a:pt x="9347200" y="1409700"/>
                      <a:pt x="9347200" y="1397000"/>
                    </a:cubicBezTo>
                    <a:cubicBezTo>
                      <a:pt x="9334500" y="1384300"/>
                      <a:pt x="9334500" y="1371600"/>
                      <a:pt x="9347200" y="1358900"/>
                    </a:cubicBezTo>
                    <a:lnTo>
                      <a:pt x="9537700" y="914400"/>
                    </a:lnTo>
                    <a:lnTo>
                      <a:pt x="9601200" y="736600"/>
                    </a:lnTo>
                    <a:cubicBezTo>
                      <a:pt x="9652000" y="635000"/>
                      <a:pt x="9753600" y="558800"/>
                      <a:pt x="9867900" y="558800"/>
                    </a:cubicBezTo>
                    <a:lnTo>
                      <a:pt x="10045700" y="558800"/>
                    </a:lnTo>
                    <a:cubicBezTo>
                      <a:pt x="10160000" y="558800"/>
                      <a:pt x="10261600" y="635000"/>
                      <a:pt x="10312400" y="736600"/>
                    </a:cubicBezTo>
                    <a:lnTo>
                      <a:pt x="10375900" y="914400"/>
                    </a:lnTo>
                    <a:lnTo>
                      <a:pt x="10566400" y="1358900"/>
                    </a:lnTo>
                    <a:cubicBezTo>
                      <a:pt x="10579100" y="1371600"/>
                      <a:pt x="10579100" y="1384300"/>
                      <a:pt x="10566400" y="1397000"/>
                    </a:cubicBezTo>
                    <a:cubicBezTo>
                      <a:pt x="10566400" y="1409700"/>
                      <a:pt x="10553700" y="1409700"/>
                      <a:pt x="10541000" y="1409700"/>
                    </a:cubicBezTo>
                    <a:lnTo>
                      <a:pt x="10477500" y="1409700"/>
                    </a:lnTo>
                    <a:cubicBezTo>
                      <a:pt x="10414000" y="1409700"/>
                      <a:pt x="10363200" y="1371600"/>
                      <a:pt x="10337800" y="1320800"/>
                    </a:cubicBezTo>
                    <a:lnTo>
                      <a:pt x="10185400" y="965200"/>
                    </a:lnTo>
                    <a:cubicBezTo>
                      <a:pt x="10185400" y="952500"/>
                      <a:pt x="10172700" y="965200"/>
                      <a:pt x="10172700" y="965200"/>
                    </a:cubicBezTo>
                    <a:lnTo>
                      <a:pt x="10236200" y="1409700"/>
                    </a:lnTo>
                    <a:lnTo>
                      <a:pt x="10312400" y="2222500"/>
                    </a:lnTo>
                    <a:cubicBezTo>
                      <a:pt x="10312400" y="2235200"/>
                      <a:pt x="10299700" y="2235200"/>
                      <a:pt x="10299700" y="2247900"/>
                    </a:cubicBezTo>
                    <a:cubicBezTo>
                      <a:pt x="10287000" y="2247900"/>
                      <a:pt x="10287000" y="2260600"/>
                      <a:pt x="10274300" y="2260600"/>
                    </a:cubicBezTo>
                    <a:lnTo>
                      <a:pt x="10223500" y="2260600"/>
                    </a:lnTo>
                    <a:cubicBezTo>
                      <a:pt x="10147300" y="2260600"/>
                      <a:pt x="10083800" y="2209800"/>
                      <a:pt x="10083800" y="2133600"/>
                    </a:cubicBezTo>
                    <a:lnTo>
                      <a:pt x="9969500" y="1447800"/>
                    </a:lnTo>
                    <a:cubicBezTo>
                      <a:pt x="9956800" y="1447800"/>
                      <a:pt x="9956800" y="1447800"/>
                      <a:pt x="9944100" y="1447800"/>
                    </a:cubicBezTo>
                    <a:lnTo>
                      <a:pt x="9829800" y="2133600"/>
                    </a:lnTo>
                    <a:cubicBezTo>
                      <a:pt x="9829800" y="2209800"/>
                      <a:pt x="9766300" y="2260600"/>
                      <a:pt x="9690100" y="2260600"/>
                    </a:cubicBezTo>
                    <a:lnTo>
                      <a:pt x="9639300" y="2260600"/>
                    </a:lnTo>
                    <a:cubicBezTo>
                      <a:pt x="9626600" y="2260600"/>
                      <a:pt x="9626600" y="2247900"/>
                      <a:pt x="9613900" y="2247900"/>
                    </a:cubicBezTo>
                    <a:cubicBezTo>
                      <a:pt x="9613900" y="2235200"/>
                      <a:pt x="9601200" y="2235200"/>
                      <a:pt x="9601200" y="2222500"/>
                    </a:cubicBezTo>
                    <a:lnTo>
                      <a:pt x="9677400" y="1409700"/>
                    </a:lnTo>
                    <a:lnTo>
                      <a:pt x="9740900" y="965200"/>
                    </a:lnTo>
                  </a:path>
                </a:pathLst>
              </a:custGeom>
              <a:solidFill>
                <a:srgbClr val="B3B5A9"/>
              </a:solidFill>
            </p:spPr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21874" b="21875"/>
          <a:stretch>
            <a:fillRect/>
          </a:stretch>
        </p:blipFill>
        <p:spPr>
          <a:xfrm flipH="1" flipV="1">
            <a:off x="0" y="1651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9731123" y="2607270"/>
            <a:ext cx="6422296" cy="6422996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860907" y="4278313"/>
            <a:ext cx="1309387" cy="2127228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 rot="0">
            <a:off x="11132587" y="6192678"/>
            <a:ext cx="1806533" cy="1522249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857629" y="931164"/>
                    <a:pt x="1857629" y="931164"/>
                    <a:pt x="1857629" y="931164"/>
                  </a:cubicBez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2939120" y="6192678"/>
            <a:ext cx="1806533" cy="1522249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3710748" y="4278313"/>
            <a:ext cx="1306586" cy="2127228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1824391" y="3645326"/>
            <a:ext cx="2229458" cy="1093023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1997342" y="4837078"/>
            <a:ext cx="1883556" cy="1883556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2238213" y="1950126"/>
            <a:ext cx="1404615" cy="1404615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5335228" y="4145274"/>
            <a:ext cx="1404615" cy="1405315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14180587" y="7721229"/>
            <a:ext cx="1404615" cy="1404615"/>
            <a:chOff x="0" y="0"/>
            <a:chExt cx="1444320" cy="144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10376364" y="7721229"/>
            <a:ext cx="1404615" cy="1404615"/>
            <a:chOff x="0" y="0"/>
            <a:chExt cx="1444320" cy="14443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5" name="Group 25"/>
          <p:cNvGrpSpPr/>
          <p:nvPr/>
        </p:nvGrpSpPr>
        <p:grpSpPr>
          <a:xfrm rot="0">
            <a:off x="9144000" y="4145274"/>
            <a:ext cx="1405315" cy="1405315"/>
            <a:chOff x="0" y="0"/>
            <a:chExt cx="1445040" cy="1445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7" name="TextBox 27"/>
          <p:cNvSpPr txBox="1"/>
          <p:nvPr/>
        </p:nvSpPr>
        <p:spPr>
          <a:xfrm>
            <a:off x="1523925" y="1029574"/>
            <a:ext cx="6015768" cy="186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0"/>
              </a:lnSpc>
              <a:spcBef>
                <a:spcPct val="0"/>
              </a:spcBef>
            </a:pPr>
            <a:r>
              <a:rPr lang="en-IN" altLang="en-US" sz="5285" u="none" strike="noStrike" spc="184">
                <a:solidFill>
                  <a:srgbClr val="010101"/>
                </a:solidFill>
                <a:latin typeface="Archivo Black" panose="020B0A03020202020B04"/>
              </a:rPr>
              <a:t>INNOVATIVE SOLUTION</a:t>
            </a:r>
            <a:endParaRPr lang="en-IN" altLang="en-US" sz="5285" u="none" strike="noStrike" spc="184">
              <a:solidFill>
                <a:srgbClr val="010101"/>
              </a:solidFill>
              <a:latin typeface="Archivo Black" panose="020B0A03020202020B04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2541476" y="5292915"/>
            <a:ext cx="795288" cy="629119"/>
          </a:xfrm>
          <a:custGeom>
            <a:avLst/>
            <a:gdLst/>
            <a:ahLst/>
            <a:cxnLst/>
            <a:rect l="l" t="t" r="r" b="b"/>
            <a:pathLst>
              <a:path w="795288" h="629119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162976" y="5979047"/>
            <a:ext cx="1552289" cy="28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5"/>
              </a:lnSpc>
            </a:pPr>
            <a:r>
              <a:rPr lang="en-IN" altLang="en-US" sz="2400" spc="-36">
                <a:solidFill>
                  <a:srgbClr val="F2F4F5"/>
                </a:solidFill>
                <a:latin typeface="Montserrat Light" panose="00000400000000000000"/>
              </a:rPr>
              <a:t>AI</a:t>
            </a:r>
            <a:endParaRPr lang="en-IN" altLang="en-US" sz="2400" spc="-36">
              <a:solidFill>
                <a:srgbClr val="F2F4F5"/>
              </a:solidFill>
              <a:latin typeface="Montserrat Light" panose="00000400000000000000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14486118" y="8030286"/>
            <a:ext cx="849110" cy="82749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632519" y="4364397"/>
            <a:ext cx="810032" cy="779103"/>
          </a:xfrm>
          <a:custGeom>
            <a:avLst/>
            <a:gdLst/>
            <a:ahLst/>
            <a:cxnLst/>
            <a:rect l="l" t="t" r="r" b="b"/>
            <a:pathLst>
              <a:path w="810032" h="779103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628887" y="7989290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541476" y="2268825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9357344" y="4301671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451906" y="3884838"/>
            <a:ext cx="2246916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IN" altLang="en-US" sz="1885" spc="-37">
                <a:solidFill>
                  <a:srgbClr val="010101"/>
                </a:solidFill>
                <a:latin typeface="Montserrat Light Bold" panose="00000800000000000000"/>
              </a:rPr>
              <a:t>Advanced Algorithm</a:t>
            </a:r>
            <a:endParaRPr lang="en-IN" altLang="en-US" sz="1885" spc="-37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524296" y="4613230"/>
            <a:ext cx="2246916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IN" altLang="en-US" sz="1600">
                <a:solidFill>
                  <a:srgbClr val="010101"/>
                </a:solidFill>
                <a:latin typeface="Montserrat Light" panose="00000400000000000000"/>
              </a:rPr>
              <a:t>C</a:t>
            </a:r>
            <a:r>
              <a:rPr lang="en-US" sz="1600">
                <a:solidFill>
                  <a:srgbClr val="010101"/>
                </a:solidFill>
                <a:latin typeface="Montserrat Light" panose="00000400000000000000"/>
              </a:rPr>
              <a:t>utting-edge algorithms to analyze diverse data inputs, providing accurate predictions</a:t>
            </a:r>
            <a:endParaRPr lang="en-US" sz="1600">
              <a:solidFill>
                <a:srgbClr val="010101"/>
              </a:solidFill>
              <a:latin typeface="Montserrat Light" panose="0000040000000000000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126021" y="2950316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0" spc="-99">
                <a:solidFill>
                  <a:srgbClr val="010101"/>
                </a:solidFill>
                <a:latin typeface="Montserrat Light Bold" panose="00000800000000000000"/>
              </a:rPr>
              <a:t>01</a:t>
            </a:r>
            <a:endParaRPr lang="en-US" sz="4980" spc="-99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4583737" y="3944528"/>
            <a:ext cx="2246916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IN" altLang="en-US" sz="1885" spc="-37">
                <a:solidFill>
                  <a:srgbClr val="010101"/>
                </a:solidFill>
                <a:latin typeface="Montserrat Light Bold" panose="00000800000000000000"/>
              </a:rPr>
              <a:t>Holistic Approach</a:t>
            </a:r>
            <a:endParaRPr lang="en-IN" altLang="en-US" sz="1885" spc="-37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4583737" y="4373200"/>
            <a:ext cx="2246916" cy="174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IN" altLang="en-US" sz="1600">
                <a:solidFill>
                  <a:srgbClr val="010101"/>
                </a:solidFill>
                <a:latin typeface="Montserrat Light" panose="00000400000000000000"/>
              </a:rPr>
              <a:t>I</a:t>
            </a:r>
            <a:r>
              <a:rPr lang="en-US" sz="1600">
                <a:solidFill>
                  <a:srgbClr val="010101"/>
                </a:solidFill>
                <a:latin typeface="Montserrat Light" panose="00000400000000000000"/>
              </a:rPr>
              <a:t>ntegration of various factors like mood, sleep, activity, and social interactions allows for a comprehensive understanding of mental health</a:t>
            </a:r>
            <a:endParaRPr lang="en-US" sz="1600">
              <a:solidFill>
                <a:srgbClr val="010101"/>
              </a:solidFill>
              <a:latin typeface="Montserrat Light" panose="0000040000000000000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5257852" y="3010006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0" spc="-99">
                <a:solidFill>
                  <a:srgbClr val="010101"/>
                </a:solidFill>
                <a:latin typeface="Montserrat Light Bold" panose="00000800000000000000"/>
              </a:rPr>
              <a:t>02</a:t>
            </a:r>
            <a:endParaRPr lang="en-US" sz="4980" spc="-99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307126" y="7373308"/>
            <a:ext cx="2246916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5" spc="-37">
                <a:solidFill>
                  <a:srgbClr val="010101"/>
                </a:solidFill>
                <a:latin typeface="Montserrat Light Bold" panose="00000800000000000000"/>
              </a:rPr>
              <a:t>User-Centric Design</a:t>
            </a:r>
            <a:endParaRPr lang="en-US" sz="1885" spc="-37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303316" y="8115035"/>
            <a:ext cx="2246916" cy="196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600">
                <a:solidFill>
                  <a:srgbClr val="010101"/>
                </a:solidFill>
                <a:latin typeface="Montserrat Light" panose="00000400000000000000"/>
              </a:rPr>
              <a:t>With an intuitive interface</a:t>
            </a:r>
            <a:r>
              <a:rPr lang="en-IN" altLang="en-US" sz="1600">
                <a:solidFill>
                  <a:srgbClr val="010101"/>
                </a:solidFill>
                <a:latin typeface="Montserrat Light" panose="00000400000000000000"/>
              </a:rPr>
              <a:t>, </a:t>
            </a:r>
            <a:r>
              <a:rPr lang="en-US" sz="1600">
                <a:solidFill>
                  <a:srgbClr val="010101"/>
                </a:solidFill>
                <a:latin typeface="Montserrat Light" panose="00000400000000000000"/>
              </a:rPr>
              <a:t>our solution prioritizes user experience, making mental health tracking and improvement accessible and engaging.</a:t>
            </a:r>
            <a:endParaRPr lang="en-US" sz="1600">
              <a:solidFill>
                <a:srgbClr val="010101"/>
              </a:solidFill>
              <a:latin typeface="Montserrat Light" panose="00000400000000000000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981241" y="6438787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0" spc="-99">
                <a:solidFill>
                  <a:srgbClr val="010101"/>
                </a:solidFill>
                <a:latin typeface="Montserrat Light Bold" panose="00000800000000000000"/>
              </a:rPr>
              <a:t>03</a:t>
            </a:r>
            <a:endParaRPr lang="en-US" sz="4980" spc="-99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3911907" y="7373308"/>
            <a:ext cx="2246916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5" spc="-37">
                <a:solidFill>
                  <a:srgbClr val="010101"/>
                </a:solidFill>
                <a:latin typeface="Montserrat Light Bold" panose="00000800000000000000"/>
              </a:rPr>
              <a:t>Proactive Intervention</a:t>
            </a:r>
            <a:endParaRPr lang="en-US" sz="1885" spc="-37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3912542" y="8101700"/>
            <a:ext cx="2246916" cy="174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IN" altLang="en-US" sz="1600">
                <a:solidFill>
                  <a:srgbClr val="010101"/>
                </a:solidFill>
                <a:latin typeface="Montserrat Light" panose="00000400000000000000"/>
              </a:rPr>
              <a:t>E</a:t>
            </a:r>
            <a:r>
              <a:rPr lang="en-US" sz="1600">
                <a:solidFill>
                  <a:srgbClr val="010101"/>
                </a:solidFill>
                <a:latin typeface="Montserrat Light" panose="00000400000000000000"/>
              </a:rPr>
              <a:t>arly detection and prevention of mental health issues</a:t>
            </a:r>
            <a:r>
              <a:rPr lang="en-IN" altLang="en-US" sz="1600">
                <a:solidFill>
                  <a:srgbClr val="010101"/>
                </a:solidFill>
                <a:latin typeface="Montserrat Light" panose="00000400000000000000"/>
              </a:rPr>
              <a:t> help</a:t>
            </a:r>
            <a:r>
              <a:rPr lang="en-US" sz="1600">
                <a:solidFill>
                  <a:srgbClr val="010101"/>
                </a:solidFill>
                <a:latin typeface="Montserrat Light" panose="00000400000000000000"/>
              </a:rPr>
              <a:t> users to take proactive steps towards better well-being, setting it apart from traditional reactive approaches.</a:t>
            </a:r>
            <a:endParaRPr lang="en-US" sz="1600">
              <a:solidFill>
                <a:srgbClr val="010101"/>
              </a:solidFill>
              <a:latin typeface="Montserrat Light" panose="00000400000000000000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4586022" y="6438787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0" spc="-99">
                <a:solidFill>
                  <a:srgbClr val="010101"/>
                </a:solidFill>
                <a:latin typeface="Montserrat Light Bold" panose="00000800000000000000"/>
              </a:rPr>
              <a:t>04</a:t>
            </a:r>
            <a:endParaRPr lang="en-US" sz="4980" spc="-99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6822398" y="7438555"/>
            <a:ext cx="2246916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5" spc="-37">
                <a:solidFill>
                  <a:srgbClr val="010101"/>
                </a:solidFill>
                <a:latin typeface="Montserrat Light Bold" panose="00000800000000000000"/>
              </a:rPr>
              <a:t>Collaborative Potential</a:t>
            </a:r>
            <a:endParaRPr lang="en-US" sz="1885" spc="-37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6521450" y="8103235"/>
            <a:ext cx="2608580" cy="2186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600">
                <a:solidFill>
                  <a:srgbClr val="010101"/>
                </a:solidFill>
                <a:latin typeface="Montserrat Light" panose="00000400000000000000"/>
              </a:rPr>
              <a:t> </a:t>
            </a:r>
            <a:r>
              <a:rPr lang="en-IN" altLang="en-US" sz="1600">
                <a:solidFill>
                  <a:srgbClr val="010101"/>
                </a:solidFill>
                <a:latin typeface="Montserrat Light" panose="00000400000000000000"/>
              </a:rPr>
              <a:t>F</a:t>
            </a:r>
            <a:r>
              <a:rPr lang="en-US" sz="1600">
                <a:solidFill>
                  <a:srgbClr val="010101"/>
                </a:solidFill>
                <a:latin typeface="Montserrat Light" panose="00000400000000000000"/>
              </a:rPr>
              <a:t>osters collaboration between users and mental health professionals, combining data-driven insights with expert guidance for a more effective and comprehensive approach to mental health management.</a:t>
            </a:r>
            <a:endParaRPr lang="en-US" sz="1600">
              <a:solidFill>
                <a:srgbClr val="010101"/>
              </a:solidFill>
              <a:latin typeface="Montserrat Light" panose="00000400000000000000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7537788" y="6554833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0" spc="-99">
                <a:solidFill>
                  <a:srgbClr val="010101"/>
                </a:solidFill>
                <a:latin typeface="Montserrat Light Bold" panose="00000800000000000000"/>
              </a:rPr>
              <a:t>05</a:t>
            </a:r>
            <a:endParaRPr lang="en-US" sz="4980" spc="-99">
              <a:solidFill>
                <a:srgbClr val="010101"/>
              </a:solidFill>
              <a:latin typeface="Montserrat Light Bold" panose="000008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21874" b="21875"/>
          <a:stretch>
            <a:fillRect/>
          </a:stretch>
        </p:blipFill>
        <p:spPr>
          <a:xfrm flipH="1" flipV="1">
            <a:off x="1778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6235092"/>
            <a:ext cx="18270100" cy="7467944"/>
          </a:xfrm>
          <a:custGeom>
            <a:avLst/>
            <a:gdLst/>
            <a:ahLst/>
            <a:cxnLst/>
            <a:rect l="l" t="t" r="r" b="b"/>
            <a:pathLst>
              <a:path w="18270100" h="7467944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1574" b="-31574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829009" y="4031724"/>
            <a:ext cx="4595005" cy="3573491"/>
            <a:chOff x="0" y="0"/>
            <a:chExt cx="1210207" cy="9411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363636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691953" y="1640882"/>
            <a:ext cx="8904094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0"/>
              </a:lnSpc>
              <a:spcBef>
                <a:spcPct val="0"/>
              </a:spcBef>
            </a:pPr>
            <a:r>
              <a:rPr lang="en-US" sz="5280" b="1" spc="247">
                <a:solidFill>
                  <a:srgbClr val="231F20"/>
                </a:solidFill>
                <a:latin typeface="+mj-ea"/>
                <a:cs typeface="+mj-ea"/>
                <a:sym typeface="+mn-ea"/>
              </a:rPr>
              <a:t>M</a:t>
            </a:r>
            <a:r>
              <a:rPr lang="en-IN" altLang="en-US" sz="5280" b="1" spc="247">
                <a:solidFill>
                  <a:srgbClr val="231F20"/>
                </a:solidFill>
                <a:latin typeface="+mj-ea"/>
                <a:cs typeface="+mj-ea"/>
                <a:sym typeface="+mn-ea"/>
              </a:rPr>
              <a:t>ODELLING</a:t>
            </a:r>
            <a:endParaRPr lang="en-IN" altLang="en-US" sz="5280" b="1" u="none" strike="noStrike" spc="247">
              <a:solidFill>
                <a:srgbClr val="231F20"/>
              </a:solidFill>
              <a:latin typeface="+mj-ea"/>
              <a:cs typeface="+mj-ea"/>
              <a:sym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576738" y="2709174"/>
            <a:ext cx="9134523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00F0D"/>
                </a:solidFill>
                <a:latin typeface="Montserrat Light" panose="00000400000000000000"/>
              </a:rPr>
              <a:t>Techniques, Methodologies, Frameworks</a:t>
            </a:r>
            <a:r>
              <a:rPr lang="en-IN" altLang="en-US" sz="2000">
                <a:solidFill>
                  <a:srgbClr val="100F0D"/>
                </a:solidFill>
                <a:latin typeface="Montserrat Light" panose="00000400000000000000"/>
              </a:rPr>
              <a:t> used </a:t>
            </a:r>
            <a:r>
              <a:rPr lang="en-US" sz="2000">
                <a:solidFill>
                  <a:srgbClr val="100F0D"/>
                </a:solidFill>
                <a:latin typeface="Montserrat Light" panose="00000400000000000000"/>
              </a:rPr>
              <a:t>and Technology Principles</a:t>
            </a:r>
            <a:r>
              <a:rPr lang="en-IN" altLang="en-US" sz="2000">
                <a:solidFill>
                  <a:srgbClr val="100F0D"/>
                </a:solidFill>
                <a:latin typeface="Montserrat Light" panose="00000400000000000000"/>
              </a:rPr>
              <a:t> utilized to develop the solution</a:t>
            </a:r>
            <a:endParaRPr lang="en-IN" altLang="en-US" sz="2000">
              <a:solidFill>
                <a:srgbClr val="100F0D"/>
              </a:solidFill>
              <a:latin typeface="Montserrat Light" panose="00000400000000000000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2954088" y="3875355"/>
            <a:ext cx="157787" cy="156369"/>
            <a:chOff x="0" y="0"/>
            <a:chExt cx="320400" cy="3175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1981480" y="3875355"/>
            <a:ext cx="1047779" cy="1124013"/>
            <a:chOff x="0" y="0"/>
            <a:chExt cx="2127600" cy="2282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3200400" y="4174490"/>
            <a:ext cx="3793490" cy="382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990"/>
              </a:lnSpc>
              <a:spcBef>
                <a:spcPct val="0"/>
              </a:spcBef>
            </a:pPr>
            <a:r>
              <a:rPr lang="en-US" sz="2170" u="none" strike="noStrike" spc="212">
                <a:solidFill>
                  <a:srgbClr val="000000"/>
                </a:solidFill>
                <a:latin typeface="Montserrat Classic Bold" panose="00000800000000000000"/>
              </a:rPr>
              <a:t>Machine Learning</a:t>
            </a:r>
            <a:endParaRPr lang="en-US" sz="2170" u="none" strike="noStrike" spc="212">
              <a:solidFill>
                <a:srgbClr val="000000"/>
              </a:solidFill>
              <a:latin typeface="Montserrat Classic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190810" y="5067266"/>
            <a:ext cx="1975728" cy="250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r">
              <a:lnSpc>
                <a:spcPts val="1775"/>
              </a:lnSpc>
              <a:buFont typeface="Arial" panose="020B0604020202020204" pitchFamily="34" charset="0"/>
              <a:buChar char="•"/>
            </a:pPr>
            <a:r>
              <a:rPr lang="en-IN" altLang="en-US" sz="1400" spc="125">
                <a:solidFill>
                  <a:srgbClr val="000000"/>
                </a:solidFill>
                <a:latin typeface="Montserrat Light" panose="00000400000000000000"/>
              </a:rPr>
              <a:t>Linear Regression</a:t>
            </a:r>
            <a:endParaRPr lang="en-IN" altLang="en-US" sz="1400" spc="125">
              <a:solidFill>
                <a:srgbClr val="000000"/>
              </a:solidFill>
              <a:latin typeface="Montserrat Light" panose="00000400000000000000"/>
            </a:endParaRPr>
          </a:p>
          <a:p>
            <a:pPr marL="285750" indent="-285750" algn="r">
              <a:lnSpc>
                <a:spcPts val="1775"/>
              </a:lnSpc>
              <a:buFont typeface="Arial" panose="020B0604020202020204" pitchFamily="34" charset="0"/>
              <a:buChar char="•"/>
            </a:pPr>
            <a:r>
              <a:rPr lang="en-IN" altLang="en-US" sz="1400" spc="125">
                <a:solidFill>
                  <a:srgbClr val="000000"/>
                </a:solidFill>
                <a:latin typeface="Montserrat Light" panose="00000400000000000000"/>
              </a:rPr>
              <a:t>Logistic Regression</a:t>
            </a:r>
            <a:endParaRPr lang="en-IN" altLang="en-US" sz="1400" spc="125">
              <a:solidFill>
                <a:srgbClr val="000000"/>
              </a:solidFill>
              <a:latin typeface="Montserrat Light" panose="00000400000000000000"/>
            </a:endParaRPr>
          </a:p>
          <a:p>
            <a:pPr marL="285750" indent="-285750" algn="r">
              <a:lnSpc>
                <a:spcPts val="1775"/>
              </a:lnSpc>
              <a:buFont typeface="Arial" panose="020B0604020202020204" pitchFamily="34" charset="0"/>
              <a:buChar char="•"/>
            </a:pPr>
            <a:r>
              <a:rPr lang="en-IN" altLang="en-US" sz="1400" spc="125">
                <a:solidFill>
                  <a:srgbClr val="000000"/>
                </a:solidFill>
                <a:latin typeface="Montserrat Light" panose="00000400000000000000"/>
              </a:rPr>
              <a:t>Convolutional Neural Networks (CNN)</a:t>
            </a:r>
            <a:endParaRPr lang="en-IN" altLang="en-US" sz="1400" spc="125">
              <a:solidFill>
                <a:srgbClr val="000000"/>
              </a:solidFill>
              <a:latin typeface="Montserrat Light" panose="00000400000000000000"/>
            </a:endParaRPr>
          </a:p>
          <a:p>
            <a:pPr marL="285750" indent="-285750" algn="r">
              <a:lnSpc>
                <a:spcPts val="1775"/>
              </a:lnSpc>
              <a:buFont typeface="Arial" panose="020B0604020202020204" pitchFamily="34" charset="0"/>
              <a:buChar char="•"/>
            </a:pPr>
            <a:r>
              <a:rPr lang="en-IN" altLang="en-US" sz="1400" spc="125">
                <a:solidFill>
                  <a:srgbClr val="000000"/>
                </a:solidFill>
                <a:latin typeface="Montserrat Light" panose="00000400000000000000"/>
              </a:rPr>
              <a:t>Recurrent Neural Networks (RNN)</a:t>
            </a:r>
            <a:endParaRPr lang="en-IN" altLang="en-US" sz="1400" spc="125">
              <a:solidFill>
                <a:srgbClr val="000000"/>
              </a:solidFill>
              <a:latin typeface="Montserrat Light" panose="00000400000000000000"/>
            </a:endParaRPr>
          </a:p>
          <a:p>
            <a:pPr indent="0" algn="r">
              <a:lnSpc>
                <a:spcPts val="1775"/>
              </a:lnSpc>
              <a:buFont typeface="Arial" panose="020B0604020202020204" pitchFamily="34" charset="0"/>
              <a:buNone/>
            </a:pPr>
            <a:endParaRPr lang="en-IN" altLang="en-US" sz="1400" spc="125">
              <a:solidFill>
                <a:srgbClr val="000000"/>
              </a:solidFill>
              <a:latin typeface="Montserrat Light" panose="000004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230880" y="4610100"/>
            <a:ext cx="3054985" cy="625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IN" altLang="en-US" sz="1770" spc="173">
                <a:solidFill>
                  <a:srgbClr val="000000"/>
                </a:solidFill>
                <a:latin typeface="Montserrat Classic" panose="00000500000000000000"/>
              </a:rPr>
              <a:t>F</a:t>
            </a:r>
            <a:r>
              <a:rPr lang="en-US" sz="1770" spc="173">
                <a:solidFill>
                  <a:srgbClr val="000000"/>
                </a:solidFill>
                <a:latin typeface="Montserrat Classic" panose="00000500000000000000"/>
              </a:rPr>
              <a:t>or accurate predictions</a:t>
            </a:r>
            <a:endParaRPr lang="en-US" sz="1770" spc="173">
              <a:solidFill>
                <a:srgbClr val="000000"/>
              </a:solidFill>
              <a:latin typeface="Montserrat Classic" panose="00000500000000000000"/>
            </a:endParaRPr>
          </a:p>
        </p:txBody>
      </p:sp>
      <p:grpSp>
        <p:nvGrpSpPr>
          <p:cNvPr id="21" name="Group 21"/>
          <p:cNvGrpSpPr/>
          <p:nvPr/>
        </p:nvGrpSpPr>
        <p:grpSpPr>
          <a:xfrm rot="0">
            <a:off x="6844166" y="4031724"/>
            <a:ext cx="4595005" cy="3573491"/>
            <a:chOff x="0" y="0"/>
            <a:chExt cx="1210207" cy="94116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363636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8058780" y="3875355"/>
            <a:ext cx="157787" cy="156369"/>
            <a:chOff x="0" y="0"/>
            <a:chExt cx="320400" cy="3175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26" name="Group 26"/>
          <p:cNvGrpSpPr/>
          <p:nvPr/>
        </p:nvGrpSpPr>
        <p:grpSpPr>
          <a:xfrm rot="0">
            <a:off x="7086172" y="3875355"/>
            <a:ext cx="1047779" cy="1124013"/>
            <a:chOff x="0" y="0"/>
            <a:chExt cx="2127600" cy="2282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8316212" y="4255348"/>
            <a:ext cx="2745392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90"/>
              </a:lnSpc>
              <a:spcBef>
                <a:spcPct val="0"/>
              </a:spcBef>
            </a:pPr>
            <a:r>
              <a:rPr lang="en-US" sz="2170" u="none" strike="noStrike" spc="212">
                <a:solidFill>
                  <a:srgbClr val="000000"/>
                </a:solidFill>
                <a:latin typeface="Montserrat Classic Bold" panose="00000800000000000000"/>
              </a:rPr>
              <a:t>Data Analysis</a:t>
            </a:r>
            <a:endParaRPr lang="en-US" sz="2170" u="none" strike="noStrike" spc="212">
              <a:solidFill>
                <a:srgbClr val="000000"/>
              </a:solidFill>
              <a:latin typeface="Montserrat Classic Bold" panose="0000080000000000000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296138" y="5295866"/>
            <a:ext cx="1975728" cy="204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r">
              <a:lnSpc>
                <a:spcPts val="1775"/>
              </a:lnSpc>
              <a:buFont typeface="Arial" panose="020B0604020202020204" pitchFamily="34" charset="0"/>
              <a:buChar char="•"/>
            </a:pPr>
            <a:r>
              <a:rPr lang="en-US" sz="1400" spc="125">
                <a:solidFill>
                  <a:srgbClr val="000000"/>
                </a:solidFill>
                <a:latin typeface="Montserrat Light" panose="00000400000000000000"/>
              </a:rPr>
              <a:t>Exploratory Data Analysis (EDA)</a:t>
            </a:r>
            <a:endParaRPr lang="en-US" sz="1400" spc="125">
              <a:solidFill>
                <a:srgbClr val="000000"/>
              </a:solidFill>
              <a:latin typeface="Montserrat Light" panose="00000400000000000000"/>
            </a:endParaRPr>
          </a:p>
          <a:p>
            <a:pPr marL="285750" indent="-285750" algn="r">
              <a:lnSpc>
                <a:spcPts val="1775"/>
              </a:lnSpc>
              <a:buFont typeface="Arial" panose="020B0604020202020204" pitchFamily="34" charset="0"/>
              <a:buChar char="•"/>
            </a:pPr>
            <a:r>
              <a:rPr lang="en-US" sz="1400" spc="125">
                <a:solidFill>
                  <a:srgbClr val="000000"/>
                </a:solidFill>
                <a:latin typeface="Montserrat Light" panose="00000400000000000000"/>
              </a:rPr>
              <a:t>Data Preprocessing</a:t>
            </a:r>
            <a:endParaRPr lang="en-US" sz="1400" spc="125">
              <a:solidFill>
                <a:srgbClr val="000000"/>
              </a:solidFill>
              <a:latin typeface="Montserrat Light" panose="00000400000000000000"/>
            </a:endParaRPr>
          </a:p>
          <a:p>
            <a:pPr marL="285750" indent="-285750" algn="r">
              <a:lnSpc>
                <a:spcPts val="1775"/>
              </a:lnSpc>
              <a:buFont typeface="Arial" panose="020B0604020202020204" pitchFamily="34" charset="0"/>
              <a:buChar char="•"/>
            </a:pPr>
            <a:r>
              <a:rPr lang="en-US" sz="1400" spc="125">
                <a:solidFill>
                  <a:srgbClr val="000000"/>
                </a:solidFill>
                <a:latin typeface="Montserrat Light" panose="00000400000000000000"/>
              </a:rPr>
              <a:t>Statistical Analysis</a:t>
            </a:r>
            <a:endParaRPr lang="en-US" sz="1400" spc="125">
              <a:solidFill>
                <a:srgbClr val="000000"/>
              </a:solidFill>
              <a:latin typeface="Montserrat Light" panose="00000400000000000000"/>
            </a:endParaRPr>
          </a:p>
          <a:p>
            <a:pPr marL="285750" indent="-285750" algn="r">
              <a:lnSpc>
                <a:spcPts val="1775"/>
              </a:lnSpc>
              <a:buFont typeface="Arial" panose="020B0604020202020204" pitchFamily="34" charset="0"/>
              <a:buChar char="•"/>
            </a:pPr>
            <a:r>
              <a:rPr lang="en-US" sz="1400" spc="125">
                <a:solidFill>
                  <a:srgbClr val="000000"/>
                </a:solidFill>
                <a:latin typeface="Montserrat Light" panose="00000400000000000000"/>
              </a:rPr>
              <a:t>Model Evaluation</a:t>
            </a:r>
            <a:endParaRPr lang="en-US" sz="1400" spc="125">
              <a:solidFill>
                <a:srgbClr val="000000"/>
              </a:solidFill>
              <a:latin typeface="Montserrat Light" panose="0000040000000000000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316212" y="4684366"/>
            <a:ext cx="2745392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IN" altLang="en-US" sz="1770" spc="173">
                <a:solidFill>
                  <a:srgbClr val="000000"/>
                </a:solidFill>
                <a:latin typeface="Montserrat Classic" panose="00000500000000000000"/>
              </a:rPr>
              <a:t>T</a:t>
            </a:r>
            <a:r>
              <a:rPr lang="en-US" sz="1770" spc="173">
                <a:solidFill>
                  <a:srgbClr val="000000"/>
                </a:solidFill>
                <a:latin typeface="Montserrat Classic" panose="00000500000000000000"/>
              </a:rPr>
              <a:t>o analyze diverse data inputs</a:t>
            </a:r>
            <a:endParaRPr lang="en-US" sz="1770" spc="173">
              <a:solidFill>
                <a:srgbClr val="000000"/>
              </a:solidFill>
              <a:latin typeface="Montserrat Classic" panose="00000500000000000000"/>
            </a:endParaRPr>
          </a:p>
        </p:txBody>
      </p:sp>
      <p:grpSp>
        <p:nvGrpSpPr>
          <p:cNvPr id="33" name="Group 33"/>
          <p:cNvGrpSpPr/>
          <p:nvPr/>
        </p:nvGrpSpPr>
        <p:grpSpPr>
          <a:xfrm rot="0">
            <a:off x="11953521" y="4031724"/>
            <a:ext cx="4595005" cy="3573491"/>
            <a:chOff x="0" y="0"/>
            <a:chExt cx="1210207" cy="94116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363636"/>
              </a:solidFill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36" name="Group 36"/>
          <p:cNvGrpSpPr/>
          <p:nvPr/>
        </p:nvGrpSpPr>
        <p:grpSpPr>
          <a:xfrm rot="0">
            <a:off x="13168135" y="3875355"/>
            <a:ext cx="157787" cy="156369"/>
            <a:chOff x="0" y="0"/>
            <a:chExt cx="320400" cy="31752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38" name="Group 38"/>
          <p:cNvGrpSpPr/>
          <p:nvPr/>
        </p:nvGrpSpPr>
        <p:grpSpPr>
          <a:xfrm rot="0">
            <a:off x="12195527" y="3875355"/>
            <a:ext cx="1047779" cy="1124013"/>
            <a:chOff x="0" y="0"/>
            <a:chExt cx="2127600" cy="2282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13335000" y="4213860"/>
            <a:ext cx="3869055" cy="382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990"/>
              </a:lnSpc>
              <a:spcBef>
                <a:spcPct val="0"/>
              </a:spcBef>
            </a:pPr>
            <a:r>
              <a:rPr lang="en-US" sz="2170" u="none" strike="noStrike" spc="212">
                <a:solidFill>
                  <a:srgbClr val="000000"/>
                </a:solidFill>
                <a:latin typeface="Montserrat Classic Bold" panose="00000800000000000000"/>
              </a:rPr>
              <a:t>Agile Development</a:t>
            </a:r>
            <a:endParaRPr lang="en-US" sz="2170" u="none" strike="noStrike" spc="212">
              <a:solidFill>
                <a:srgbClr val="000000"/>
              </a:solidFill>
              <a:latin typeface="Montserrat Classic Bold" panose="00000800000000000000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3410962" y="4645631"/>
            <a:ext cx="2745392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IN" altLang="en-US" sz="1770" spc="173">
                <a:solidFill>
                  <a:srgbClr val="000000"/>
                </a:solidFill>
                <a:latin typeface="Montserrat Classic" panose="00000500000000000000"/>
              </a:rPr>
              <a:t>It</a:t>
            </a:r>
            <a:r>
              <a:rPr lang="en-US" sz="1770" spc="173">
                <a:solidFill>
                  <a:srgbClr val="000000"/>
                </a:solidFill>
                <a:latin typeface="Montserrat Classic" panose="00000500000000000000"/>
              </a:rPr>
              <a:t>erative and adaptive approach</a:t>
            </a:r>
            <a:endParaRPr lang="en-US" sz="1770" spc="173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45" name="TextBox 31"/>
          <p:cNvSpPr txBox="1"/>
          <p:nvPr/>
        </p:nvSpPr>
        <p:spPr>
          <a:xfrm>
            <a:off x="14401538" y="5384131"/>
            <a:ext cx="1975728" cy="204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285750" indent="-285750" algn="r">
              <a:lnSpc>
                <a:spcPts val="1775"/>
              </a:lnSpc>
              <a:buFont typeface="Arial" panose="020B0604020202020204" pitchFamily="34" charset="0"/>
              <a:buChar char="•"/>
            </a:pPr>
            <a:r>
              <a:rPr lang="en-IN" altLang="en-US" sz="1400" spc="125">
                <a:solidFill>
                  <a:srgbClr val="000000"/>
                </a:solidFill>
                <a:latin typeface="Montserrat Light" panose="00000400000000000000"/>
                <a:sym typeface="+mn-ea"/>
              </a:rPr>
              <a:t>C</a:t>
            </a:r>
            <a:r>
              <a:rPr lang="en-US" sz="1400" spc="125">
                <a:solidFill>
                  <a:srgbClr val="000000"/>
                </a:solidFill>
                <a:latin typeface="Montserrat Light" panose="00000400000000000000"/>
                <a:sym typeface="+mn-ea"/>
              </a:rPr>
              <a:t>ollaboration</a:t>
            </a:r>
            <a:r>
              <a:rPr lang="en-IN" altLang="en-US" sz="1400" spc="125">
                <a:solidFill>
                  <a:srgbClr val="000000"/>
                </a:solidFill>
                <a:latin typeface="Montserrat Light" panose="00000400000000000000"/>
                <a:sym typeface="+mn-ea"/>
              </a:rPr>
              <a:t> &amp; f</a:t>
            </a:r>
            <a:r>
              <a:rPr lang="en-US" sz="1400" spc="125">
                <a:solidFill>
                  <a:srgbClr val="000000"/>
                </a:solidFill>
                <a:latin typeface="Montserrat Light" panose="00000400000000000000"/>
                <a:sym typeface="+mn-ea"/>
              </a:rPr>
              <a:t>lexibility</a:t>
            </a:r>
            <a:endParaRPr lang="en-US" sz="1400" spc="125">
              <a:solidFill>
                <a:srgbClr val="000000"/>
              </a:solidFill>
              <a:latin typeface="Montserrat Light" panose="00000400000000000000"/>
            </a:endParaRPr>
          </a:p>
          <a:p>
            <a:pPr marL="285750" indent="-285750" algn="r">
              <a:lnSpc>
                <a:spcPts val="1775"/>
              </a:lnSpc>
              <a:buFont typeface="Arial" panose="020B0604020202020204" pitchFamily="34" charset="0"/>
              <a:buChar char="•"/>
            </a:pPr>
            <a:r>
              <a:rPr lang="en-IN" altLang="en-US" sz="1400" spc="125">
                <a:solidFill>
                  <a:srgbClr val="000000"/>
                </a:solidFill>
                <a:latin typeface="Montserrat Light" panose="00000400000000000000"/>
                <a:sym typeface="+mn-ea"/>
              </a:rPr>
              <a:t>F</a:t>
            </a:r>
            <a:r>
              <a:rPr lang="en-US" sz="1400" spc="125">
                <a:solidFill>
                  <a:srgbClr val="000000"/>
                </a:solidFill>
                <a:latin typeface="Montserrat Light" panose="00000400000000000000"/>
                <a:sym typeface="+mn-ea"/>
              </a:rPr>
              <a:t>requent feedback loops</a:t>
            </a:r>
            <a:endParaRPr lang="en-US" sz="1400" spc="125">
              <a:solidFill>
                <a:srgbClr val="000000"/>
              </a:solidFill>
              <a:latin typeface="Montserrat Light" panose="00000400000000000000"/>
            </a:endParaRPr>
          </a:p>
          <a:p>
            <a:pPr marL="285750" indent="-285750" algn="r">
              <a:lnSpc>
                <a:spcPts val="1775"/>
              </a:lnSpc>
              <a:buFont typeface="Arial" panose="020B0604020202020204" pitchFamily="34" charset="0"/>
              <a:buChar char="•"/>
            </a:pPr>
            <a:r>
              <a:rPr lang="en-US" sz="1400" spc="125">
                <a:solidFill>
                  <a:srgbClr val="000000"/>
                </a:solidFill>
                <a:latin typeface="Montserrat Light" panose="00000400000000000000"/>
                <a:sym typeface="+mn-ea"/>
              </a:rPr>
              <a:t>Scrum or Kanban</a:t>
            </a:r>
            <a:endParaRPr lang="en-US" sz="1400" spc="125">
              <a:solidFill>
                <a:srgbClr val="000000"/>
              </a:solidFill>
              <a:latin typeface="Montserrat Light" panose="00000400000000000000"/>
              <a:sym typeface="+mn-ea"/>
            </a:endParaRPr>
          </a:p>
          <a:p>
            <a:pPr marL="285750" indent="-285750" algn="r">
              <a:lnSpc>
                <a:spcPts val="1775"/>
              </a:lnSpc>
              <a:buFont typeface="Arial" panose="020B0604020202020204" pitchFamily="34" charset="0"/>
              <a:buChar char="•"/>
            </a:pPr>
            <a:r>
              <a:rPr lang="en-IN" altLang="en-US" sz="1400" spc="125">
                <a:solidFill>
                  <a:srgbClr val="000000"/>
                </a:solidFill>
                <a:latin typeface="Montserrat Light" panose="00000400000000000000"/>
              </a:rPr>
              <a:t>R</a:t>
            </a:r>
            <a:r>
              <a:rPr lang="en-US" sz="1400" spc="125">
                <a:solidFill>
                  <a:srgbClr val="000000"/>
                </a:solidFill>
                <a:latin typeface="Montserrat Light" panose="00000400000000000000"/>
              </a:rPr>
              <a:t>egular </a:t>
            </a:r>
            <a:r>
              <a:rPr lang="en-IN" altLang="en-US" sz="1400" spc="125">
                <a:solidFill>
                  <a:srgbClr val="000000"/>
                </a:solidFill>
                <a:latin typeface="Montserrat Light" panose="00000400000000000000"/>
              </a:rPr>
              <a:t>S</a:t>
            </a:r>
            <a:r>
              <a:rPr lang="en-US" sz="1400" spc="125">
                <a:solidFill>
                  <a:srgbClr val="000000"/>
                </a:solidFill>
                <a:latin typeface="Montserrat Light" panose="00000400000000000000"/>
              </a:rPr>
              <a:t>takeholder </a:t>
            </a:r>
            <a:r>
              <a:rPr lang="en-IN" altLang="en-US" sz="1400" spc="125">
                <a:solidFill>
                  <a:srgbClr val="000000"/>
                </a:solidFill>
                <a:latin typeface="Montserrat Light" panose="00000400000000000000"/>
              </a:rPr>
              <a:t>E</a:t>
            </a:r>
            <a:r>
              <a:rPr lang="en-US" sz="1400" spc="125">
                <a:solidFill>
                  <a:srgbClr val="000000"/>
                </a:solidFill>
                <a:latin typeface="Montserrat Light" panose="00000400000000000000"/>
              </a:rPr>
              <a:t>ngagement</a:t>
            </a:r>
            <a:endParaRPr lang="en-US" sz="1400" spc="125">
              <a:solidFill>
                <a:srgbClr val="000000"/>
              </a:solidFill>
              <a:latin typeface="Montserrat Light" panose="00000400000000000000"/>
            </a:endParaRPr>
          </a:p>
        </p:txBody>
      </p:sp>
      <p:pic>
        <p:nvPicPr>
          <p:cNvPr id="46" name="Picture 45" descr="ml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320" y="5355590"/>
            <a:ext cx="2207260" cy="213995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alpha val="40000"/>
              </a:schemeClr>
            </a:glow>
          </a:effectLst>
        </p:spPr>
      </p:pic>
      <p:pic>
        <p:nvPicPr>
          <p:cNvPr id="47" name="Picture 46" descr="dat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970" y="5386705"/>
            <a:ext cx="2096770" cy="209677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8" name="Picture 47" descr="software-developmen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8705" y="5384165"/>
            <a:ext cx="1995170" cy="1995170"/>
          </a:xfrm>
          <a:prstGeom prst="rect">
            <a:avLst/>
          </a:prstGeom>
          <a:effectLst>
            <a:glow rad="63500">
              <a:srgbClr val="00B050">
                <a:alpha val="40000"/>
              </a:srgbClr>
            </a:glo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4" b="21875"/>
          <a:stretch>
            <a:fillRect/>
          </a:stretch>
        </p:blipFill>
        <p:spPr>
          <a:xfrm flipH="1" flipV="1">
            <a:off x="0" y="3810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4" name="Freeform 4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36756" y="1468972"/>
            <a:ext cx="9537014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90"/>
              </a:lnSpc>
              <a:spcBef>
                <a:spcPct val="0"/>
              </a:spcBef>
            </a:pPr>
            <a:r>
              <a:rPr lang="en-IN" altLang="en-US" sz="5285" u="none" strike="noStrike" spc="184">
                <a:solidFill>
                  <a:srgbClr val="010101"/>
                </a:solidFill>
                <a:latin typeface="Archivo Black" panose="020B0A03020202020B04"/>
              </a:rPr>
              <a:t>RESULTS</a:t>
            </a:r>
            <a:endParaRPr lang="en-IN" altLang="en-US" sz="5285" u="none" strike="noStrike" spc="184">
              <a:solidFill>
                <a:srgbClr val="010101"/>
              </a:solidFill>
              <a:latin typeface="Archivo Black" panose="020B0A03020202020B04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802124" y="5015890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016914" y="4958778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802124" y="7668412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016914" y="7819154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3"/>
                </a:lnTo>
                <a:lnTo>
                  <a:pt x="0" y="528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3301345" y="3322618"/>
            <a:ext cx="5489727" cy="1761958"/>
            <a:chOff x="0" y="0"/>
            <a:chExt cx="1569119" cy="5036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661652" y="3457784"/>
            <a:ext cx="2282831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  <a:spcBef>
                <a:spcPct val="0"/>
              </a:spcBef>
            </a:pPr>
            <a:r>
              <a:rPr lang="en-US" sz="1885" spc="-37">
                <a:solidFill>
                  <a:srgbClr val="FFFFFF"/>
                </a:solidFill>
                <a:latin typeface="Montserrat Light Bold" panose="00000800000000000000"/>
              </a:rPr>
              <a:t>Quantitative Data</a:t>
            </a:r>
            <a:endParaRPr lang="en-US" sz="1885" spc="-37">
              <a:solidFill>
                <a:srgbClr val="FFFFFF"/>
              </a:solidFill>
              <a:latin typeface="Montserrat Light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661652" y="3829837"/>
            <a:ext cx="3894757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5"/>
              </a:lnSpc>
              <a:spcBef>
                <a:spcPct val="0"/>
              </a:spcBef>
            </a:pPr>
            <a:r>
              <a:rPr lang="en-US">
                <a:solidFill>
                  <a:srgbClr val="FFFFFF"/>
                </a:solidFill>
                <a:latin typeface="Montserrat Light" panose="00000400000000000000"/>
              </a:rPr>
              <a:t>Demonstrating improved mental well-being metrics through data-driven analysis and comparison before and after using the solution.</a:t>
            </a:r>
            <a:endParaRPr lang="en-US">
              <a:solidFill>
                <a:srgbClr val="FFFFFF"/>
              </a:solidFill>
              <a:latin typeface="Montserrat Light" panose="00000400000000000000"/>
            </a:endParaRP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 rot="0">
            <a:off x="2282138" y="2986489"/>
            <a:ext cx="2320061" cy="2310998"/>
            <a:chOff x="0" y="0"/>
            <a:chExt cx="6502400" cy="6477000"/>
          </a:xfrm>
        </p:grpSpPr>
        <p:sp>
          <p:nvSpPr>
            <p:cNvPr id="17" name="Freeform 1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effectLst/>
          </p:spPr>
        </p:sp>
        <p:sp>
          <p:nvSpPr>
            <p:cNvPr id="18" name="Freeform 1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0516135" y="3322618"/>
            <a:ext cx="5489727" cy="1761958"/>
            <a:chOff x="0" y="0"/>
            <a:chExt cx="1569119" cy="50361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876405" y="3457575"/>
            <a:ext cx="4596130" cy="338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40"/>
              </a:lnSpc>
              <a:spcBef>
                <a:spcPct val="0"/>
              </a:spcBef>
            </a:pPr>
            <a:r>
              <a:rPr lang="en-US" sz="1885" spc="-37">
                <a:solidFill>
                  <a:srgbClr val="FFFFFF"/>
                </a:solidFill>
                <a:latin typeface="Montserrat Light Bold" panose="00000800000000000000"/>
              </a:rPr>
              <a:t>Evidence of Effectiveness</a:t>
            </a:r>
            <a:endParaRPr lang="en-US" sz="1885" spc="-37">
              <a:solidFill>
                <a:srgbClr val="FFFFFF"/>
              </a:solidFill>
              <a:latin typeface="Montserrat Light Bold" panose="000008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876442" y="3829837"/>
            <a:ext cx="3894757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5"/>
              </a:lnSpc>
              <a:spcBef>
                <a:spcPct val="0"/>
              </a:spcBef>
            </a:pPr>
            <a:r>
              <a:rPr lang="en-US">
                <a:solidFill>
                  <a:srgbClr val="FFFFFF"/>
                </a:solidFill>
                <a:latin typeface="Montserrat Light" panose="00000400000000000000"/>
              </a:rPr>
              <a:t>Showcasing research studies or case studies validating the solution's impact on mental well-being and user satisfaction.</a:t>
            </a:r>
            <a:endParaRPr lang="en-US">
              <a:solidFill>
                <a:srgbClr val="FFFFFF"/>
              </a:solidFill>
              <a:latin typeface="Montserrat Light" panose="00000400000000000000"/>
            </a:endParaRP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 rot="0">
            <a:off x="9496928" y="2986489"/>
            <a:ext cx="2320061" cy="2310998"/>
            <a:chOff x="0" y="0"/>
            <a:chExt cx="6502400" cy="6477000"/>
          </a:xfrm>
        </p:grpSpPr>
        <p:sp>
          <p:nvSpPr>
            <p:cNvPr id="25" name="Freeform 2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27" name="Group 27"/>
          <p:cNvGrpSpPr/>
          <p:nvPr/>
        </p:nvGrpSpPr>
        <p:grpSpPr>
          <a:xfrm rot="0">
            <a:off x="3301345" y="6108451"/>
            <a:ext cx="5489727" cy="1761958"/>
            <a:chOff x="0" y="0"/>
            <a:chExt cx="1569119" cy="5036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4661652" y="6243617"/>
            <a:ext cx="2826376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  <a:spcBef>
                <a:spcPct val="0"/>
              </a:spcBef>
            </a:pPr>
            <a:r>
              <a:rPr lang="en-US" sz="1885" spc="-37">
                <a:solidFill>
                  <a:srgbClr val="FFFFFF"/>
                </a:solidFill>
                <a:latin typeface="Montserrat Light Bold" panose="00000800000000000000"/>
              </a:rPr>
              <a:t>Qualitative Feedback</a:t>
            </a:r>
            <a:endParaRPr lang="en-US" sz="1885" spc="-37">
              <a:solidFill>
                <a:srgbClr val="FFFFFF"/>
              </a:solidFill>
              <a:latin typeface="Montserrat Light Bold" panose="0000080000000000000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661652" y="6615671"/>
            <a:ext cx="3894757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5"/>
              </a:lnSpc>
              <a:spcBef>
                <a:spcPct val="0"/>
              </a:spcBef>
            </a:pPr>
            <a:r>
              <a:rPr lang="en-US">
                <a:solidFill>
                  <a:srgbClr val="FFFFFF"/>
                </a:solidFill>
                <a:latin typeface="Montserrat Light" panose="00000400000000000000"/>
              </a:rPr>
              <a:t>Gathering positive user testimonials and feedback on the solution's effectiveness in improving mental health.</a:t>
            </a:r>
            <a:endParaRPr lang="en-US">
              <a:solidFill>
                <a:srgbClr val="FFFFFF"/>
              </a:solidFill>
              <a:latin typeface="Montserrat Light" panose="00000400000000000000"/>
            </a:endParaRPr>
          </a:p>
        </p:txBody>
      </p:sp>
      <p:grpSp>
        <p:nvGrpSpPr>
          <p:cNvPr id="33" name="Group 33"/>
          <p:cNvGrpSpPr>
            <a:grpSpLocks noChangeAspect="1"/>
          </p:cNvGrpSpPr>
          <p:nvPr/>
        </p:nvGrpSpPr>
        <p:grpSpPr>
          <a:xfrm rot="0">
            <a:off x="2282138" y="5772323"/>
            <a:ext cx="2320061" cy="2310998"/>
            <a:chOff x="0" y="0"/>
            <a:chExt cx="6502400" cy="6477000"/>
          </a:xfrm>
        </p:grpSpPr>
        <p:sp>
          <p:nvSpPr>
            <p:cNvPr id="34" name="Freeform 3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6"/>
              <a:stretch>
                <a:fillRect l="223" r="223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36" name="Group 36"/>
          <p:cNvGrpSpPr/>
          <p:nvPr/>
        </p:nvGrpSpPr>
        <p:grpSpPr>
          <a:xfrm rot="0">
            <a:off x="10516135" y="6108451"/>
            <a:ext cx="5489727" cy="1761958"/>
            <a:chOff x="0" y="0"/>
            <a:chExt cx="1569119" cy="50361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1876442" y="6243617"/>
            <a:ext cx="2282831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  <a:spcBef>
                <a:spcPct val="0"/>
              </a:spcBef>
            </a:pPr>
            <a:r>
              <a:rPr lang="en-US" sz="1885" spc="-37">
                <a:solidFill>
                  <a:srgbClr val="FFFFFF"/>
                </a:solidFill>
                <a:latin typeface="Montserrat Light Bold" panose="00000800000000000000"/>
              </a:rPr>
              <a:t>User Adoption</a:t>
            </a:r>
            <a:endParaRPr lang="en-US" sz="1885" spc="-37">
              <a:solidFill>
                <a:srgbClr val="FFFFFF"/>
              </a:solidFill>
              <a:latin typeface="Montserrat Light Bold" panose="0000080000000000000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1876442" y="6615671"/>
            <a:ext cx="3894757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5"/>
              </a:lnSpc>
              <a:spcBef>
                <a:spcPct val="0"/>
              </a:spcBef>
            </a:pPr>
            <a:r>
              <a:rPr lang="en-US">
                <a:solidFill>
                  <a:srgbClr val="FFFFFF"/>
                </a:solidFill>
                <a:latin typeface="Montserrat Light" panose="00000400000000000000"/>
              </a:rPr>
              <a:t>Showcasing a high adoption rate and user retention, indicating the solution's value and relevance in supporting mental fitness.</a:t>
            </a:r>
            <a:endParaRPr lang="en-US">
              <a:solidFill>
                <a:srgbClr val="FFFFFF"/>
              </a:solidFill>
              <a:latin typeface="Montserrat Light" panose="00000400000000000000"/>
            </a:endParaRPr>
          </a:p>
        </p:txBody>
      </p:sp>
      <p:grpSp>
        <p:nvGrpSpPr>
          <p:cNvPr id="41" name="Group 41"/>
          <p:cNvGrpSpPr>
            <a:grpSpLocks noChangeAspect="1"/>
          </p:cNvGrpSpPr>
          <p:nvPr/>
        </p:nvGrpSpPr>
        <p:grpSpPr>
          <a:xfrm rot="0">
            <a:off x="9496928" y="5772323"/>
            <a:ext cx="2320061" cy="2310998"/>
            <a:chOff x="0" y="0"/>
            <a:chExt cx="6502400" cy="6477000"/>
          </a:xfrm>
        </p:grpSpPr>
        <p:sp>
          <p:nvSpPr>
            <p:cNvPr id="42" name="Freeform 4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7"/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 rot="0">
            <a:off x="-46214" y="7097814"/>
            <a:ext cx="5669664" cy="3189186"/>
            <a:chOff x="0" y="0"/>
            <a:chExt cx="6089457" cy="342532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 rotWithShape="1">
              <a:blip r:embed="rId8"/>
              <a:stretch>
                <a:fillRect l="-98184" t="-51103" r="-41729" b="-133327"/>
              </a:stretch>
            </a:blip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 rot="0">
            <a:off x="11006092" y="-6332"/>
            <a:ext cx="7281908" cy="4096074"/>
            <a:chOff x="0" y="0"/>
            <a:chExt cx="6089457" cy="342532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 rotWithShape="1">
              <a:blip r:embed="rId8"/>
              <a:stretch>
                <a:fillRect t="-5555" b="-5555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 rotWithShape="1">
              <a:blip r:embed="rId1"/>
              <a:stretch>
                <a:fillRect l="-39833" r="-3983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5683558" y="984829"/>
            <a:ext cx="9870338" cy="8273471"/>
            <a:chOff x="0" y="0"/>
            <a:chExt cx="2599595" cy="21790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99595" cy="2179021"/>
            </a:xfrm>
            <a:custGeom>
              <a:avLst/>
              <a:gdLst/>
              <a:ahLst/>
              <a:cxnLst/>
              <a:rect l="l" t="t" r="r" b="b"/>
              <a:pathLst>
                <a:path w="2599595" h="2179021">
                  <a:moveTo>
                    <a:pt x="20393" y="0"/>
                  </a:moveTo>
                  <a:lnTo>
                    <a:pt x="2579202" y="0"/>
                  </a:lnTo>
                  <a:cubicBezTo>
                    <a:pt x="2584610" y="0"/>
                    <a:pt x="2589798" y="2149"/>
                    <a:pt x="2593622" y="5973"/>
                  </a:cubicBezTo>
                  <a:cubicBezTo>
                    <a:pt x="2597447" y="9798"/>
                    <a:pt x="2599595" y="14985"/>
                    <a:pt x="2599595" y="20393"/>
                  </a:cubicBezTo>
                  <a:lnTo>
                    <a:pt x="2599595" y="2158628"/>
                  </a:lnTo>
                  <a:cubicBezTo>
                    <a:pt x="2599595" y="2164037"/>
                    <a:pt x="2597447" y="2169224"/>
                    <a:pt x="2593622" y="2173048"/>
                  </a:cubicBezTo>
                  <a:cubicBezTo>
                    <a:pt x="2589798" y="2176873"/>
                    <a:pt x="2584610" y="2179021"/>
                    <a:pt x="2579202" y="2179021"/>
                  </a:cubicBezTo>
                  <a:lnTo>
                    <a:pt x="20393" y="2179021"/>
                  </a:lnTo>
                  <a:cubicBezTo>
                    <a:pt x="14985" y="2179021"/>
                    <a:pt x="9798" y="2176873"/>
                    <a:pt x="5973" y="2173048"/>
                  </a:cubicBezTo>
                  <a:cubicBezTo>
                    <a:pt x="2149" y="2169224"/>
                    <a:pt x="0" y="2164037"/>
                    <a:pt x="0" y="2158628"/>
                  </a:cubicBezTo>
                  <a:lnTo>
                    <a:pt x="0" y="20393"/>
                  </a:lnTo>
                  <a:cubicBezTo>
                    <a:pt x="0" y="14985"/>
                    <a:pt x="2149" y="9798"/>
                    <a:pt x="5973" y="5973"/>
                  </a:cubicBezTo>
                  <a:cubicBezTo>
                    <a:pt x="9798" y="2149"/>
                    <a:pt x="14985" y="0"/>
                    <a:pt x="2039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>
              <a:solidFill>
                <a:srgbClr val="000000">
                  <a:alpha val="58824"/>
                </a:srgbClr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0">
            <a:off x="7931150" y="3005455"/>
            <a:ext cx="1723390" cy="1717040"/>
            <a:chOff x="0" y="0"/>
            <a:chExt cx="6502400" cy="6477000"/>
          </a:xfrm>
        </p:grpSpPr>
        <p:sp>
          <p:nvSpPr>
            <p:cNvPr id="11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2"/>
              <a:stretch>
                <a:fillRect l="223" r="223"/>
              </a:stretch>
            </a:blipFill>
            <a:ln w="28575" cmpd="sng">
              <a:solidFill>
                <a:schemeClr val="accent1"/>
              </a:solidFill>
              <a:prstDash val="solid"/>
            </a:ln>
          </p:spPr>
        </p:sp>
        <p:sp>
          <p:nvSpPr>
            <p:cNvPr id="12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  <a:ln w="28575" cmpd="sng">
              <a:solidFill>
                <a:schemeClr val="accent4"/>
              </a:solidFill>
              <a:prstDash val="solid"/>
            </a:ln>
          </p:spPr>
        </p:sp>
      </p:grpSp>
      <p:sp>
        <p:nvSpPr>
          <p:cNvPr id="13" name="Freeform 13"/>
          <p:cNvSpPr/>
          <p:nvPr/>
        </p:nvSpPr>
        <p:spPr>
          <a:xfrm>
            <a:off x="9868086" y="3678499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887771" y="4293510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7991617" y="1593771"/>
            <a:ext cx="4921232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0"/>
              </a:lnSpc>
              <a:spcBef>
                <a:spcPct val="0"/>
              </a:spcBef>
            </a:pPr>
            <a:r>
              <a:rPr lang="en-IN" altLang="en-US" sz="5285" u="none" strike="noStrike" spc="184">
                <a:solidFill>
                  <a:srgbClr val="010101"/>
                </a:solidFill>
                <a:latin typeface="Archivo Black" panose="020B0A03020202020B04"/>
              </a:rPr>
              <a:t>LINKS</a:t>
            </a:r>
            <a:endParaRPr lang="en-IN" altLang="en-US" sz="5285" u="none" strike="noStrike" spc="184">
              <a:solidFill>
                <a:srgbClr val="010101"/>
              </a:solidFill>
              <a:latin typeface="Archivo Black" panose="020B0A03020202020B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842500" y="3162300"/>
            <a:ext cx="2999105" cy="4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IN" altLang="en-US" sz="2800" spc="-48">
                <a:solidFill>
                  <a:srgbClr val="010101"/>
                </a:solidFill>
                <a:latin typeface="Montserrat Light Bold" panose="00000800000000000000"/>
              </a:rPr>
              <a:t>LinkedIn</a:t>
            </a:r>
            <a:endParaRPr lang="en-IN" altLang="en-US" sz="2800" spc="-48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439400" y="4276090"/>
            <a:ext cx="4912995" cy="365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855"/>
              </a:lnSpc>
              <a:spcBef>
                <a:spcPct val="0"/>
              </a:spcBef>
            </a:pPr>
            <a:r>
              <a:rPr lang="en-US" sz="2070">
                <a:solidFill>
                  <a:srgbClr val="000000"/>
                </a:solidFill>
                <a:latin typeface="Montserrat Light" panose="00000400000000000000"/>
                <a:hlinkClick r:id="rId7" tooltip="" action="ppaction://hlinkfile"/>
              </a:rPr>
              <a:t>LinkedIn Post</a:t>
            </a:r>
            <a:endParaRPr lang="en-US" sz="2070">
              <a:solidFill>
                <a:srgbClr val="000000"/>
              </a:solidFill>
              <a:latin typeface="Montserrat Light" panose="000004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388600" y="3695700"/>
            <a:ext cx="4422775" cy="365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855"/>
              </a:lnSpc>
              <a:spcBef>
                <a:spcPct val="0"/>
              </a:spcBef>
            </a:pPr>
            <a:r>
              <a:rPr lang="en-US" sz="2070">
                <a:solidFill>
                  <a:srgbClr val="000000"/>
                </a:solidFill>
                <a:latin typeface="Montserrat Light" panose="00000400000000000000"/>
                <a:hlinkClick r:id="rId8" tooltip="" action="ppaction://hlinkfile"/>
              </a:rPr>
              <a:t>LinkedIn Profile</a:t>
            </a:r>
            <a:endParaRPr lang="en-US" sz="2070">
              <a:solidFill>
                <a:srgbClr val="000000"/>
              </a:solidFill>
              <a:latin typeface="Montserrat Light" panose="00000400000000000000"/>
            </a:endParaRPr>
          </a:p>
        </p:txBody>
      </p:sp>
      <p:sp>
        <p:nvSpPr>
          <p:cNvPr id="55" name="Freeform 13"/>
          <p:cNvSpPr/>
          <p:nvPr/>
        </p:nvSpPr>
        <p:spPr>
          <a:xfrm>
            <a:off x="9842686" y="5905444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7" name="TextBox 23"/>
          <p:cNvSpPr txBox="1"/>
          <p:nvPr/>
        </p:nvSpPr>
        <p:spPr>
          <a:xfrm>
            <a:off x="9863006" y="5295688"/>
            <a:ext cx="2706695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3360"/>
              </a:lnSpc>
            </a:pPr>
            <a:r>
              <a:rPr lang="en-IN" altLang="en-US" sz="2800" spc="-48">
                <a:solidFill>
                  <a:srgbClr val="010101"/>
                </a:solidFill>
                <a:latin typeface="Montserrat Light Bold" panose="00000800000000000000"/>
              </a:rPr>
              <a:t>Google Drive</a:t>
            </a:r>
            <a:endParaRPr lang="en-IN" altLang="en-US" sz="2800" spc="-48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59" name="TextBox 27"/>
          <p:cNvSpPr txBox="1"/>
          <p:nvPr/>
        </p:nvSpPr>
        <p:spPr>
          <a:xfrm>
            <a:off x="10382885" y="5916930"/>
            <a:ext cx="4422775" cy="365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>
              <a:lnSpc>
                <a:spcPts val="2855"/>
              </a:lnSpc>
              <a:spcBef>
                <a:spcPct val="0"/>
              </a:spcBef>
            </a:pPr>
            <a:r>
              <a:rPr lang="en-US" sz="2070">
                <a:solidFill>
                  <a:srgbClr val="000000"/>
                </a:solidFill>
                <a:latin typeface="Montserrat Light" panose="00000400000000000000"/>
                <a:hlinkClick r:id="rId9" tooltip="" action="ppaction://hlinkfile"/>
              </a:rPr>
              <a:t>Google Drive Folder</a:t>
            </a:r>
            <a:endParaRPr lang="en-US" sz="2070">
              <a:solidFill>
                <a:srgbClr val="000000"/>
              </a:solidFill>
              <a:latin typeface="Montserrat Light" panose="00000400000000000000"/>
            </a:endParaRPr>
          </a:p>
        </p:txBody>
      </p:sp>
      <p:sp>
        <p:nvSpPr>
          <p:cNvPr id="63" name="Freeform 13"/>
          <p:cNvSpPr/>
          <p:nvPr/>
        </p:nvSpPr>
        <p:spPr>
          <a:xfrm>
            <a:off x="9863006" y="7810444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5" name="TextBox 23"/>
          <p:cNvSpPr txBox="1"/>
          <p:nvPr/>
        </p:nvSpPr>
        <p:spPr>
          <a:xfrm>
            <a:off x="9863006" y="7200688"/>
            <a:ext cx="2706695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IN" altLang="en-US" sz="2800" spc="-48">
                <a:solidFill>
                  <a:srgbClr val="010101"/>
                </a:solidFill>
                <a:latin typeface="Montserrat Light Bold" panose="00000800000000000000"/>
              </a:rPr>
              <a:t>GitHub</a:t>
            </a:r>
            <a:endParaRPr lang="en-IN" altLang="en-US" sz="2800" spc="-48">
              <a:solidFill>
                <a:srgbClr val="010101"/>
              </a:solidFill>
              <a:latin typeface="Montserrat Light Bold" panose="00000800000000000000"/>
            </a:endParaRPr>
          </a:p>
        </p:txBody>
      </p:sp>
      <p:sp>
        <p:nvSpPr>
          <p:cNvPr id="67" name="TextBox 27"/>
          <p:cNvSpPr txBox="1"/>
          <p:nvPr/>
        </p:nvSpPr>
        <p:spPr>
          <a:xfrm>
            <a:off x="10402570" y="7810500"/>
            <a:ext cx="4422775" cy="365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855"/>
              </a:lnSpc>
              <a:spcBef>
                <a:spcPct val="0"/>
              </a:spcBef>
            </a:pPr>
            <a:r>
              <a:rPr lang="en-IN" altLang="en-US" sz="2070">
                <a:solidFill>
                  <a:srgbClr val="000000"/>
                </a:solidFill>
                <a:latin typeface="Montserrat Light" panose="00000400000000000000"/>
                <a:hlinkClick r:id="rId10" tooltip="" action="ppaction://hlinkfile"/>
              </a:rPr>
              <a:t>G</a:t>
            </a:r>
            <a:r>
              <a:rPr lang="en-US" sz="2070">
                <a:solidFill>
                  <a:srgbClr val="000000"/>
                </a:solidFill>
                <a:latin typeface="Montserrat Light" panose="00000400000000000000"/>
                <a:hlinkClick r:id="rId10" tooltip="" action="ppaction://hlinkfile"/>
              </a:rPr>
              <a:t>itHub Repository</a:t>
            </a:r>
            <a:endParaRPr lang="en-US" sz="2070">
              <a:solidFill>
                <a:srgbClr val="000000"/>
              </a:solidFill>
              <a:latin typeface="Montserrat Light" panose="00000400000000000000"/>
            </a:endParaRPr>
          </a:p>
        </p:txBody>
      </p:sp>
      <p:grpSp>
        <p:nvGrpSpPr>
          <p:cNvPr id="72" name="Group 10"/>
          <p:cNvGrpSpPr>
            <a:grpSpLocks noChangeAspect="1"/>
          </p:cNvGrpSpPr>
          <p:nvPr/>
        </p:nvGrpSpPr>
        <p:grpSpPr>
          <a:xfrm rot="0">
            <a:off x="7915910" y="4904740"/>
            <a:ext cx="1723390" cy="1717040"/>
            <a:chOff x="0" y="0"/>
            <a:chExt cx="6502400" cy="6477000"/>
          </a:xfrm>
        </p:grpSpPr>
        <p:sp>
          <p:nvSpPr>
            <p:cNvPr id="73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11"/>
              <a:stretch>
                <a:fillRect l="4000" t="4000" r="4000" b="10000"/>
              </a:stretch>
            </a:blipFill>
            <a:ln w="28575" cmpd="sng">
              <a:solidFill>
                <a:schemeClr val="accent1"/>
              </a:solidFill>
              <a:prstDash val="solid"/>
            </a:ln>
          </p:spPr>
        </p:sp>
        <p:sp>
          <p:nvSpPr>
            <p:cNvPr id="74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  <a:ln w="28575" cmpd="sng">
              <a:solidFill>
                <a:schemeClr val="accent4"/>
              </a:solidFill>
              <a:prstDash val="solid"/>
            </a:ln>
          </p:spPr>
        </p:sp>
      </p:grpSp>
      <p:grpSp>
        <p:nvGrpSpPr>
          <p:cNvPr id="75" name="Group 10"/>
          <p:cNvGrpSpPr>
            <a:grpSpLocks noChangeAspect="1"/>
          </p:cNvGrpSpPr>
          <p:nvPr/>
        </p:nvGrpSpPr>
        <p:grpSpPr>
          <a:xfrm rot="0">
            <a:off x="7905750" y="6788150"/>
            <a:ext cx="1723390" cy="1717040"/>
            <a:chOff x="0" y="0"/>
            <a:chExt cx="6502400" cy="6477000"/>
          </a:xfrm>
        </p:grpSpPr>
        <p:sp>
          <p:nvSpPr>
            <p:cNvPr id="76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12"/>
              <a:stretch>
                <a:fillRect t="-3000" b="2000"/>
              </a:stretch>
            </a:blipFill>
            <a:ln w="28575" cmpd="sng">
              <a:solidFill>
                <a:schemeClr val="accent1"/>
              </a:solidFill>
              <a:prstDash val="solid"/>
            </a:ln>
          </p:spPr>
        </p:sp>
        <p:sp>
          <p:nvSpPr>
            <p:cNvPr id="77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  <a:ln w="28575" cmpd="sng">
              <a:solidFill>
                <a:schemeClr val="accent4"/>
              </a:solidFill>
              <a:prstDash val="solid"/>
            </a:ln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9420" y="826312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9659420" y="5607622"/>
            <a:ext cx="2799147" cy="27991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 rotWithShape="1">
              <a:blip r:embed="rId2"/>
              <a:stretch>
                <a:fillRect l="-38000" r="-38000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659420" y="479909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9659420" y="2143592"/>
            <a:ext cx="2799147" cy="279914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 rotWithShape="1">
              <a:blip r:embed="rId3"/>
              <a:stretch>
                <a:fillRect l="-24991" r="-2499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2179183" y="6826068"/>
            <a:ext cx="6851587" cy="107718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 rot="0">
            <a:off x="2241082" y="3543135"/>
            <a:ext cx="6789560" cy="3819509"/>
            <a:chOff x="1056" y="-85512"/>
            <a:chExt cx="11287761" cy="6350000"/>
          </a:xfrm>
        </p:grpSpPr>
        <p:sp>
          <p:nvSpPr>
            <p:cNvPr id="10" name="Freeform 10"/>
            <p:cNvSpPr/>
            <p:nvPr/>
          </p:nvSpPr>
          <p:spPr>
            <a:xfrm>
              <a:off x="1056" y="-85512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 rotWithShape="1">
              <a:blip r:embed="rId4"/>
              <a:stretch>
                <a:fillRect t="-83513" b="-83513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521025" y="4635815"/>
            <a:ext cx="6229167" cy="197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0"/>
              </a:lnSpc>
              <a:spcBef>
                <a:spcPct val="0"/>
              </a:spcBef>
            </a:pPr>
            <a:r>
              <a:rPr lang="en-US" sz="5575" u="none" strike="noStrike">
                <a:solidFill>
                  <a:srgbClr val="FFFFFF"/>
                </a:solidFill>
                <a:latin typeface="Archivo Black" panose="020B0A03020202020B04"/>
              </a:rPr>
              <a:t>THANKS FOR WATCHING</a:t>
            </a:r>
            <a:endParaRPr lang="en-US" sz="5575" u="none" strike="noStrike">
              <a:solidFill>
                <a:srgbClr val="FFFFFF"/>
              </a:solidFill>
              <a:latin typeface="Archivo Black" panose="020B0A03020202020B04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2924060" y="984692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 rotWithShape="1">
              <a:blip r:embed="rId5"/>
              <a:stretch>
                <a:fillRect l="-25155" r="-25155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2924060" y="638289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 rot="0">
            <a:off x="12924060" y="3727391"/>
            <a:ext cx="2799147" cy="279914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 rotWithShape="1">
              <a:blip r:embed="rId6"/>
              <a:stretch>
                <a:fillRect l="-82000" r="-9000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2924060" y="2915843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4991" r="-24991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6189931" y="792917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 rot="0">
            <a:off x="16189931" y="5273669"/>
            <a:ext cx="2799147" cy="279914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 rotWithShape="1">
              <a:blip r:embed="rId8"/>
              <a:stretch>
                <a:fillRect l="-50000" t="-4000" b="-27000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6189931" y="446514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25" name="Group 25"/>
          <p:cNvGrpSpPr>
            <a:grpSpLocks noChangeAspect="1"/>
          </p:cNvGrpSpPr>
          <p:nvPr/>
        </p:nvGrpSpPr>
        <p:grpSpPr>
          <a:xfrm rot="0">
            <a:off x="16189931" y="1809639"/>
            <a:ext cx="2799147" cy="2799147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25015" r="-25015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16189931" y="998090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622"/>
            </a:stretch>
          </a:blipFill>
        </p:spPr>
      </p:sp>
      <p:grpSp>
        <p:nvGrpSpPr>
          <p:cNvPr id="28" name="Group 28"/>
          <p:cNvGrpSpPr>
            <a:grpSpLocks noChangeAspect="1"/>
          </p:cNvGrpSpPr>
          <p:nvPr/>
        </p:nvGrpSpPr>
        <p:grpSpPr>
          <a:xfrm rot="0">
            <a:off x="16189931" y="-1657415"/>
            <a:ext cx="2799147" cy="2799147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30016" r="-30016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 rot="0">
            <a:off x="16189931" y="8703201"/>
            <a:ext cx="2799147" cy="2799147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 rotWithShape="1">
              <a:blip r:embed="rId11"/>
              <a:stretch>
                <a:fillRect t="-25000" r="8000" b="-2300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21874" b="21875"/>
          <a:stretch>
            <a:fillRect/>
          </a:stretch>
        </p:blipFill>
        <p:spPr>
          <a:xfrm flipH="1" flipV="1">
            <a:off x="-990600" y="709295"/>
            <a:ext cx="2082546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0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90524" b="-10197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59819" y="1357867"/>
            <a:ext cx="9168362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5"/>
              </a:lnSpc>
            </a:pPr>
            <a:r>
              <a:rPr lang="en-US" sz="9980" spc="79">
                <a:solidFill>
                  <a:srgbClr val="FFFFFF"/>
                </a:solidFill>
                <a:latin typeface="Archivo Black" panose="020B0A03020202020B04"/>
              </a:rPr>
              <a:t>CONTENT</a:t>
            </a:r>
            <a:endParaRPr lang="en-US" sz="9980" spc="79">
              <a:solidFill>
                <a:srgbClr val="FFFFFF"/>
              </a:solidFill>
              <a:latin typeface="Archivo Black" panose="020B0A03020202020B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58327" y="547754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u="none" strike="noStrike" spc="331">
                <a:solidFill>
                  <a:srgbClr val="231F20"/>
                </a:solidFill>
                <a:latin typeface="Montserrat Classic Bold" panose="00000800000000000000"/>
              </a:rPr>
              <a:t>01</a:t>
            </a:r>
            <a:endParaRPr lang="en-US" sz="6250" u="none" strike="noStrike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06777" y="6438689"/>
            <a:ext cx="2743420" cy="44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About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333938" y="5372156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02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882388" y="6411401"/>
            <a:ext cx="2743420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Problem Statement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607644" y="547754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03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157998" y="6438689"/>
            <a:ext cx="2743420" cy="44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Agenda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582391" y="5372156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04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30841" y="6411401"/>
            <a:ext cx="2743420" cy="44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Overview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557093" y="5477585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05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176662" y="6420945"/>
            <a:ext cx="2743420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Target </a:t>
            </a:r>
            <a:r>
              <a:rPr lang="en-IN" altLang="en-US" sz="2525" spc="247">
                <a:solidFill>
                  <a:srgbClr val="231F20"/>
                </a:solidFill>
                <a:latin typeface="Montserrat Light" panose="00000400000000000000"/>
              </a:rPr>
              <a:t>A</a:t>
            </a: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udience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058668" y="758199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06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04578" y="8630762"/>
            <a:ext cx="2743420" cy="44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Solution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332374" y="7547685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07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880824" y="8586930"/>
            <a:ext cx="2743420" cy="44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Customization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606206" y="7591517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08</a:t>
            </a:r>
            <a:endParaRPr 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154656" y="8630762"/>
            <a:ext cx="2743420" cy="44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Modelling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28" name="TextBox 14"/>
          <p:cNvSpPr txBox="1"/>
          <p:nvPr/>
        </p:nvSpPr>
        <p:spPr>
          <a:xfrm>
            <a:off x="11506191" y="7581956"/>
            <a:ext cx="1840320" cy="110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US" sz="6250" spc="331">
                <a:solidFill>
                  <a:srgbClr val="231F20"/>
                </a:solidFill>
                <a:latin typeface="Montserrat Classic Bold" panose="00000800000000000000"/>
              </a:rPr>
              <a:t>0</a:t>
            </a:r>
            <a:r>
              <a:rPr lang="en-IN" altLang="en-US" sz="6250" spc="331">
                <a:solidFill>
                  <a:srgbClr val="231F20"/>
                </a:solidFill>
                <a:latin typeface="Montserrat Classic Bold" panose="00000800000000000000"/>
              </a:rPr>
              <a:t>9</a:t>
            </a:r>
            <a:endParaRPr lang="en-IN" alt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29" name="TextBox 15"/>
          <p:cNvSpPr txBox="1"/>
          <p:nvPr/>
        </p:nvSpPr>
        <p:spPr>
          <a:xfrm>
            <a:off x="11054641" y="8621201"/>
            <a:ext cx="2743420" cy="44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525" spc="247">
                <a:solidFill>
                  <a:srgbClr val="231F20"/>
                </a:solidFill>
                <a:latin typeface="Montserrat Light" panose="00000400000000000000"/>
              </a:rPr>
              <a:t>Results</a:t>
            </a:r>
            <a:endParaRPr 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  <p:sp>
        <p:nvSpPr>
          <p:cNvPr id="30" name="TextBox 16"/>
          <p:cNvSpPr txBox="1"/>
          <p:nvPr/>
        </p:nvSpPr>
        <p:spPr>
          <a:xfrm>
            <a:off x="14480893" y="7687385"/>
            <a:ext cx="1840320" cy="110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5"/>
              </a:lnSpc>
              <a:spcBef>
                <a:spcPct val="0"/>
              </a:spcBef>
            </a:pPr>
            <a:r>
              <a:rPr lang="en-IN" altLang="en-US" sz="6250" spc="331">
                <a:solidFill>
                  <a:srgbClr val="231F20"/>
                </a:solidFill>
                <a:latin typeface="Montserrat Classic Bold" panose="00000800000000000000"/>
              </a:rPr>
              <a:t>10</a:t>
            </a:r>
            <a:endParaRPr lang="en-IN" altLang="en-US" sz="6250" spc="331">
              <a:solidFill>
                <a:srgbClr val="231F20"/>
              </a:solidFill>
              <a:latin typeface="Montserrat Classic Bold" panose="00000800000000000000"/>
            </a:endParaRPr>
          </a:p>
        </p:txBody>
      </p:sp>
      <p:sp>
        <p:nvSpPr>
          <p:cNvPr id="31" name="TextBox 17"/>
          <p:cNvSpPr txBox="1"/>
          <p:nvPr/>
        </p:nvSpPr>
        <p:spPr>
          <a:xfrm>
            <a:off x="14100462" y="8630745"/>
            <a:ext cx="2743420" cy="44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IN" altLang="en-US" sz="2525" spc="247">
                <a:solidFill>
                  <a:srgbClr val="231F20"/>
                </a:solidFill>
                <a:latin typeface="Montserrat Light" panose="00000400000000000000"/>
              </a:rPr>
              <a:t>Links</a:t>
            </a:r>
            <a:endParaRPr lang="en-IN" altLang="en-US" sz="2525" spc="247">
              <a:solidFill>
                <a:srgbClr val="231F20"/>
              </a:solidFill>
              <a:latin typeface="Montserrat Light" panose="000004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21874" b="21875"/>
          <a:stretch>
            <a:fillRect/>
          </a:stretch>
        </p:blipFill>
        <p:spPr>
          <a:xfrm flipH="1" flipV="1">
            <a:off x="0" y="-38100"/>
            <a:ext cx="18517235" cy="10629900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>
            <a:off x="-1871980" y="803275"/>
            <a:ext cx="13780770" cy="2258060"/>
          </a:xfrm>
          <a:custGeom>
            <a:avLst/>
            <a:gdLst/>
            <a:ahLst/>
            <a:cxnLst/>
            <a:rect l="l" t="t" r="r" b="b"/>
            <a:pathLst>
              <a:path w="1537211" h="218865">
                <a:moveTo>
                  <a:pt x="1334011" y="0"/>
                </a:moveTo>
                <a:lnTo>
                  <a:pt x="0" y="0"/>
                </a:lnTo>
                <a:lnTo>
                  <a:pt x="203200" y="218865"/>
                </a:lnTo>
                <a:lnTo>
                  <a:pt x="1537211" y="218865"/>
                </a:lnTo>
                <a:lnTo>
                  <a:pt x="1334011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</p:sp>
      <p:sp>
        <p:nvSpPr>
          <p:cNvPr id="20" name="TextBox 20"/>
          <p:cNvSpPr txBox="1"/>
          <p:nvPr/>
        </p:nvSpPr>
        <p:spPr>
          <a:xfrm>
            <a:off x="2133461" y="1257234"/>
            <a:ext cx="7416941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5"/>
              </a:lnSpc>
              <a:spcBef>
                <a:spcPct val="0"/>
              </a:spcBef>
            </a:pPr>
            <a:r>
              <a:rPr lang="en-US" sz="6730" u="none" strike="noStrike" spc="53">
                <a:solidFill>
                  <a:srgbClr val="FFFFFF"/>
                </a:solidFill>
                <a:latin typeface="Archivo Black" panose="020B0A03020202020B04"/>
              </a:rPr>
              <a:t>ABOUT</a:t>
            </a:r>
            <a:endParaRPr lang="en-US" sz="6730" u="none" strike="noStrike" spc="53">
              <a:solidFill>
                <a:srgbClr val="FFFFFF"/>
              </a:solidFill>
              <a:latin typeface="Archivo Black" panose="020B0A03020202020B04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2344400" y="723900"/>
            <a:ext cx="5578475" cy="18872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0"/>
          <p:cNvSpPr txBox="1"/>
          <p:nvPr/>
        </p:nvSpPr>
        <p:spPr>
          <a:xfrm>
            <a:off x="12344400" y="1181100"/>
            <a:ext cx="5633720" cy="1190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ctr">
              <a:lnSpc>
                <a:spcPts val="9285"/>
              </a:lnSpc>
              <a:spcBef>
                <a:spcPct val="0"/>
              </a:spcBef>
            </a:pPr>
            <a:r>
              <a:rPr lang="en-IN" altLang="en-US" sz="9600" u="none" strike="noStrike" spc="53">
                <a:solidFill>
                  <a:schemeClr val="tx1"/>
                </a:solidFill>
                <a:latin typeface="Adobe Arabic" panose="02040503050201020203" charset="0"/>
                <a:cs typeface="Adobe Arabic" panose="02040503050201020203" charset="0"/>
              </a:rPr>
              <a:t>Name: </a:t>
            </a:r>
            <a:r>
              <a:rPr lang="en-IN" altLang="en-US" sz="9600" b="1" u="none" strike="noStrike" spc="53">
                <a:solidFill>
                  <a:schemeClr val="tx1"/>
                </a:solidFill>
                <a:latin typeface="Adobe Arabic" panose="02040503050201020203" charset="0"/>
                <a:cs typeface="Adobe Arabic" panose="02040503050201020203" charset="0"/>
              </a:rPr>
              <a:t>Rahul</a:t>
            </a:r>
            <a:endParaRPr lang="en-IN" altLang="en-US" sz="9600" b="1" u="none" strike="noStrike" spc="53">
              <a:solidFill>
                <a:schemeClr val="tx1"/>
              </a:solidFill>
              <a:latin typeface="Adobe Arabic" panose="02040503050201020203" charset="0"/>
              <a:cs typeface="Adobe Arabic" panose="02040503050201020203" charset="0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-76200" y="4991100"/>
            <a:ext cx="13984605" cy="1190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ctr">
              <a:lnSpc>
                <a:spcPts val="9285"/>
              </a:lnSpc>
              <a:spcBef>
                <a:spcPct val="0"/>
              </a:spcBef>
            </a:pPr>
            <a:r>
              <a:rPr lang="en-IN" altLang="en-US" sz="3600" u="none" strike="noStrike" spc="53">
                <a:solidFill>
                  <a:schemeClr val="tx1"/>
                </a:solidFill>
                <a:cs typeface="+mn-lt"/>
              </a:rPr>
              <a:t>SkillsBuild Email ID:</a:t>
            </a:r>
            <a:r>
              <a:rPr lang="en-IN" altLang="en-US" sz="3600" b="1" u="none" strike="noStrike" spc="53">
                <a:solidFill>
                  <a:schemeClr val="tx1"/>
                </a:solidFill>
                <a:cs typeface="+mn-lt"/>
              </a:rPr>
              <a:t> rahulkumar.me.21@nitap.ac.in</a:t>
            </a:r>
            <a:endParaRPr lang="en-IN" altLang="en-US" sz="3600" b="1" u="none" strike="noStrike" spc="53">
              <a:solidFill>
                <a:schemeClr val="tx1"/>
              </a:solidFill>
              <a:cs typeface="+mn-lt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838200" y="5829300"/>
            <a:ext cx="13984605" cy="1190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ctr">
              <a:lnSpc>
                <a:spcPts val="9285"/>
              </a:lnSpc>
              <a:spcBef>
                <a:spcPct val="0"/>
              </a:spcBef>
            </a:pPr>
            <a:r>
              <a:rPr lang="en-IN" altLang="en-US" sz="3600" spc="53">
                <a:cs typeface="+mn-lt"/>
                <a:sym typeface="+mn-ea"/>
              </a:rPr>
              <a:t>College Name:</a:t>
            </a:r>
            <a:r>
              <a:rPr lang="en-IN" altLang="en-US" sz="3600" b="1" u="none" strike="noStrike" spc="53">
                <a:solidFill>
                  <a:schemeClr val="tx1"/>
                </a:solidFill>
                <a:cs typeface="+mn-lt"/>
              </a:rPr>
              <a:t> National Institute of Technology</a:t>
            </a:r>
            <a:endParaRPr lang="en-IN" altLang="en-US" sz="3600" b="1" u="none" strike="noStrike" spc="53">
              <a:solidFill>
                <a:schemeClr val="tx1"/>
              </a:solidFill>
              <a:cs typeface="+mn-lt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-304800" y="6743700"/>
            <a:ext cx="13984605" cy="1190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ctr">
              <a:lnSpc>
                <a:spcPts val="9285"/>
              </a:lnSpc>
              <a:spcBef>
                <a:spcPct val="0"/>
              </a:spcBef>
            </a:pPr>
            <a:r>
              <a:rPr lang="en-IN" altLang="en-US" sz="3600" u="none" strike="noStrike" spc="53">
                <a:solidFill>
                  <a:schemeClr val="tx1"/>
                </a:solidFill>
                <a:cs typeface="+mn-lt"/>
              </a:rPr>
              <a:t>College State:</a:t>
            </a:r>
            <a:r>
              <a:rPr lang="en-IN" altLang="en-US" sz="3600" b="1" u="none" strike="noStrike" spc="53">
                <a:solidFill>
                  <a:schemeClr val="tx1"/>
                </a:solidFill>
                <a:cs typeface="+mn-lt"/>
              </a:rPr>
              <a:t> Arunachal Pradesh</a:t>
            </a:r>
            <a:endParaRPr lang="en-IN" altLang="en-US" sz="3600" b="1" u="none" strike="noStrike" spc="53">
              <a:solidFill>
                <a:schemeClr val="tx1"/>
              </a:solidFill>
              <a:cs typeface="+mn-lt"/>
            </a:endParaRPr>
          </a:p>
        </p:txBody>
      </p:sp>
      <p:sp>
        <p:nvSpPr>
          <p:cNvPr id="27" name="TextBox 20"/>
          <p:cNvSpPr txBox="1"/>
          <p:nvPr/>
        </p:nvSpPr>
        <p:spPr>
          <a:xfrm>
            <a:off x="-609600" y="7658100"/>
            <a:ext cx="13984605" cy="1190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ctr">
              <a:lnSpc>
                <a:spcPts val="9285"/>
              </a:lnSpc>
              <a:spcBef>
                <a:spcPct val="0"/>
              </a:spcBef>
            </a:pPr>
            <a:r>
              <a:rPr lang="en-IN" altLang="en-US" sz="3600" u="none" strike="noStrike" spc="53">
                <a:solidFill>
                  <a:schemeClr val="tx1"/>
                </a:solidFill>
                <a:cs typeface="+mn-lt"/>
              </a:rPr>
              <a:t>Internship Domain:</a:t>
            </a:r>
            <a:r>
              <a:rPr lang="en-IN" altLang="en-US" sz="3600" b="1" u="none" strike="noStrike" spc="53">
                <a:solidFill>
                  <a:schemeClr val="tx1"/>
                </a:solidFill>
                <a:cs typeface="+mn-lt"/>
              </a:rPr>
              <a:t> Artificial Intelligence</a:t>
            </a:r>
            <a:endParaRPr lang="en-IN" altLang="en-US" sz="3600" b="1" u="none" strike="noStrike" spc="53">
              <a:solidFill>
                <a:schemeClr val="tx1"/>
              </a:solidFill>
              <a:cs typeface="+mn-lt"/>
            </a:endParaRPr>
          </a:p>
        </p:txBody>
      </p:sp>
      <p:sp>
        <p:nvSpPr>
          <p:cNvPr id="28" name="TextBox 20"/>
          <p:cNvSpPr txBox="1"/>
          <p:nvPr/>
        </p:nvSpPr>
        <p:spPr>
          <a:xfrm>
            <a:off x="-685800" y="8648700"/>
            <a:ext cx="13984605" cy="1190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ctr">
              <a:lnSpc>
                <a:spcPts val="9285"/>
              </a:lnSpc>
              <a:spcBef>
                <a:spcPct val="0"/>
              </a:spcBef>
            </a:pPr>
            <a:r>
              <a:rPr lang="en-IN" altLang="en-US" sz="3600" u="none" strike="noStrike" spc="53">
                <a:solidFill>
                  <a:schemeClr val="tx1"/>
                </a:solidFill>
                <a:cs typeface="+mn-lt"/>
              </a:rPr>
              <a:t>Internship Start &amp; End Date: </a:t>
            </a:r>
            <a:r>
              <a:rPr lang="en-IN" altLang="en-US" sz="3600" b="1" u="none" strike="noStrike" spc="53">
                <a:solidFill>
                  <a:schemeClr val="tx1"/>
                </a:solidFill>
                <a:cs typeface="+mn-lt"/>
              </a:rPr>
              <a:t>12 June, 2023 - 24 July, 2023</a:t>
            </a:r>
            <a:endParaRPr lang="en-IN" altLang="en-US" sz="3600" b="1" u="none" strike="noStrike" spc="53">
              <a:solidFill>
                <a:schemeClr val="tx1"/>
              </a:solidFill>
              <a:cs typeface="+mn-lt"/>
            </a:endParaRPr>
          </a:p>
        </p:txBody>
      </p:sp>
      <p:sp>
        <p:nvSpPr>
          <p:cNvPr id="34" name="Rectangles 33"/>
          <p:cNvSpPr/>
          <p:nvPr/>
        </p:nvSpPr>
        <p:spPr>
          <a:xfrm>
            <a:off x="12877800" y="4457700"/>
            <a:ext cx="5219700" cy="52755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5" name="Picture 34" descr="rahul-bg"/>
          <p:cNvPicPr>
            <a:picLocks noChangeAspect="1"/>
          </p:cNvPicPr>
          <p:nvPr/>
        </p:nvPicPr>
        <p:blipFill>
          <a:blip r:embed="rId2"/>
          <a:srcRect l="2963" t="6010" r="4198" b="16143"/>
          <a:stretch>
            <a:fillRect/>
          </a:stretch>
        </p:blipFill>
        <p:spPr>
          <a:xfrm>
            <a:off x="12496800" y="3466465"/>
            <a:ext cx="6344920" cy="62668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esktop\Courses Oth\InternShips\AICTE AI\Project PPT\Img\ai\1000_F_607477761_0q7nzNEi3zLhQfhAjSRVT0NpxbkM92u4.jpg1000_F_607477761_0q7nzNEi3zLhQfhAjSRVT0NpxbkM92u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2860"/>
            <a:ext cx="18288000" cy="10241280"/>
          </a:xfrm>
          <a:prstGeom prst="rect">
            <a:avLst/>
          </a:prstGeom>
          <a:effectLst>
            <a:softEdge rad="1117600"/>
          </a:effectLst>
        </p:spPr>
      </p:pic>
      <p:grpSp>
        <p:nvGrpSpPr>
          <p:cNvPr id="3" name="Group 3"/>
          <p:cNvGrpSpPr/>
          <p:nvPr/>
        </p:nvGrpSpPr>
        <p:grpSpPr>
          <a:xfrm rot="0">
            <a:off x="1357312" y="1028700"/>
            <a:ext cx="15591759" cy="8229600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2612390" y="3603625"/>
            <a:ext cx="12898120" cy="4784090"/>
            <a:chOff x="0" y="0"/>
            <a:chExt cx="812800" cy="1259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690980" y="1702311"/>
            <a:ext cx="10906040" cy="83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0"/>
              </a:lnSpc>
              <a:spcBef>
                <a:spcPct val="0"/>
              </a:spcBef>
            </a:pPr>
            <a:r>
              <a:rPr lang="en-IN" altLang="en-US" sz="4745" spc="37">
                <a:solidFill>
                  <a:srgbClr val="010101"/>
                </a:solidFill>
                <a:latin typeface="Archivo Black" panose="020B0A03020202020B04"/>
                <a:sym typeface="+mn-ea"/>
              </a:rPr>
              <a:t>PROBLEM STATEMENT</a:t>
            </a:r>
            <a:endParaRPr lang="en-IN" altLang="en-US" sz="4745" u="none" strike="noStrike" spc="37">
              <a:solidFill>
                <a:srgbClr val="010101"/>
              </a:solidFill>
              <a:latin typeface="Archivo Black" panose="020B0A03020202020B04"/>
              <a:sym typeface="+mn-ea"/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3587750" y="4686300"/>
            <a:ext cx="1113091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3600"/>
              <a:t>T</a:t>
            </a:r>
            <a:r>
              <a:rPr lang="en-US" sz="3600"/>
              <a:t>o develop a Python-based predictive model using AI technology that functions as a mental fitness tracker, providing real-time insights and personalized recommendations to enhance individuals' mental well-being and track their progress over time</a:t>
            </a:r>
            <a:endParaRPr lang="en-US"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21874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09600" y="3924935"/>
            <a:ext cx="11278235" cy="6049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775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sz="4400" b="1" i="1" spc="197">
                <a:solidFill>
                  <a:srgbClr val="231F20"/>
                </a:solidFill>
                <a:latin typeface="Adobe Arabic" panose="02040503050201020203" charset="0"/>
                <a:cs typeface="Adobe Arabic" panose="02040503050201020203" charset="0"/>
              </a:rPr>
              <a:t>Introduction</a:t>
            </a:r>
            <a:endParaRPr lang="en-US" sz="4400" b="1" i="1" spc="197">
              <a:solidFill>
                <a:srgbClr val="231F20"/>
              </a:solidFill>
              <a:latin typeface="Adobe Arabic" panose="02040503050201020203" charset="0"/>
              <a:cs typeface="Adobe Arabic" panose="02040503050201020203" charset="0"/>
            </a:endParaRPr>
          </a:p>
          <a:p>
            <a:pPr marL="342900" lvl="0" indent="-342900" algn="l">
              <a:lnSpc>
                <a:spcPts val="2775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sz="4400" b="1" i="1" spc="197">
              <a:solidFill>
                <a:srgbClr val="231F20"/>
              </a:solidFill>
              <a:latin typeface="Adobe Arabic" panose="02040503050201020203" charset="0"/>
              <a:cs typeface="Adobe Arabic" panose="02040503050201020203" charset="0"/>
            </a:endParaRPr>
          </a:p>
          <a:p>
            <a:pPr marL="342900" lvl="0" indent="-342900" algn="l">
              <a:lnSpc>
                <a:spcPts val="2775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sz="4400" b="1" i="1" spc="197">
                <a:solidFill>
                  <a:srgbClr val="231F20"/>
                </a:solidFill>
                <a:latin typeface="Adobe Arabic" panose="02040503050201020203" charset="0"/>
                <a:cs typeface="Adobe Arabic" panose="02040503050201020203" charset="0"/>
              </a:rPr>
              <a:t>Problem Statement/Project Topic</a:t>
            </a:r>
            <a:endParaRPr lang="en-US" sz="4400" b="1" i="1" spc="197">
              <a:solidFill>
                <a:srgbClr val="231F20"/>
              </a:solidFill>
              <a:latin typeface="Adobe Arabic" panose="02040503050201020203" charset="0"/>
              <a:cs typeface="Adobe Arabic" panose="02040503050201020203" charset="0"/>
            </a:endParaRPr>
          </a:p>
          <a:p>
            <a:pPr marL="342900" lvl="0" indent="-342900" algn="l">
              <a:lnSpc>
                <a:spcPts val="2775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sz="4400" b="1" i="1" spc="197">
              <a:solidFill>
                <a:srgbClr val="231F20"/>
              </a:solidFill>
              <a:latin typeface="Adobe Arabic" panose="02040503050201020203" charset="0"/>
              <a:cs typeface="Adobe Arabic" panose="02040503050201020203" charset="0"/>
            </a:endParaRPr>
          </a:p>
          <a:p>
            <a:pPr marL="342900" lvl="0" indent="-342900" algn="l">
              <a:lnSpc>
                <a:spcPts val="2775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sz="4400" b="1" i="1" spc="197">
                <a:solidFill>
                  <a:srgbClr val="231F20"/>
                </a:solidFill>
                <a:latin typeface="Adobe Arabic" panose="02040503050201020203" charset="0"/>
                <a:cs typeface="Adobe Arabic" panose="02040503050201020203" charset="0"/>
              </a:rPr>
              <a:t>Methodology and Data Collection</a:t>
            </a:r>
            <a:endParaRPr lang="en-US" sz="4400" b="1" i="1" spc="197">
              <a:solidFill>
                <a:srgbClr val="231F20"/>
              </a:solidFill>
              <a:latin typeface="Adobe Arabic" panose="02040503050201020203" charset="0"/>
              <a:cs typeface="Adobe Arabic" panose="02040503050201020203" charset="0"/>
            </a:endParaRPr>
          </a:p>
          <a:p>
            <a:pPr marL="342900" lvl="0" indent="-342900" algn="l">
              <a:lnSpc>
                <a:spcPts val="2775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sz="4400" b="1" i="1" spc="197">
              <a:solidFill>
                <a:srgbClr val="231F20"/>
              </a:solidFill>
              <a:latin typeface="Adobe Arabic" panose="02040503050201020203" charset="0"/>
              <a:cs typeface="Adobe Arabic" panose="02040503050201020203" charset="0"/>
            </a:endParaRPr>
          </a:p>
          <a:p>
            <a:pPr marL="342900" lvl="0" indent="-342900" algn="l">
              <a:lnSpc>
                <a:spcPts val="2775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sz="4400" b="1" i="1" spc="197">
                <a:solidFill>
                  <a:srgbClr val="231F20"/>
                </a:solidFill>
                <a:latin typeface="Adobe Arabic" panose="02040503050201020203" charset="0"/>
                <a:cs typeface="Adobe Arabic" panose="02040503050201020203" charset="0"/>
              </a:rPr>
              <a:t>Model Development and Training</a:t>
            </a:r>
            <a:endParaRPr lang="en-US" sz="4400" b="1" i="1" spc="197">
              <a:solidFill>
                <a:srgbClr val="231F20"/>
              </a:solidFill>
              <a:latin typeface="Adobe Arabic" panose="02040503050201020203" charset="0"/>
              <a:cs typeface="Adobe Arabic" panose="02040503050201020203" charset="0"/>
            </a:endParaRPr>
          </a:p>
          <a:p>
            <a:pPr marL="342900" lvl="0" indent="-342900" algn="l">
              <a:lnSpc>
                <a:spcPts val="2775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sz="4400" b="1" i="1" spc="197">
              <a:solidFill>
                <a:srgbClr val="231F20"/>
              </a:solidFill>
              <a:latin typeface="Adobe Arabic" panose="02040503050201020203" charset="0"/>
              <a:cs typeface="Adobe Arabic" panose="02040503050201020203" charset="0"/>
            </a:endParaRPr>
          </a:p>
          <a:p>
            <a:pPr marL="342900" lvl="0" indent="-342900" algn="l">
              <a:lnSpc>
                <a:spcPts val="2775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sz="4400" b="1" i="1" spc="197">
                <a:solidFill>
                  <a:srgbClr val="231F20"/>
                </a:solidFill>
                <a:latin typeface="Adobe Arabic" panose="02040503050201020203" charset="0"/>
                <a:cs typeface="Adobe Arabic" panose="02040503050201020203" charset="0"/>
              </a:rPr>
              <a:t>Predictive Model Results and Interpretation</a:t>
            </a:r>
            <a:endParaRPr lang="en-US" sz="4400" b="1" i="1" spc="197">
              <a:solidFill>
                <a:srgbClr val="231F20"/>
              </a:solidFill>
              <a:latin typeface="Adobe Arabic" panose="02040503050201020203" charset="0"/>
              <a:cs typeface="Adobe Arabic" panose="02040503050201020203" charset="0"/>
            </a:endParaRPr>
          </a:p>
          <a:p>
            <a:pPr marL="342900" lvl="0" indent="-342900" algn="l">
              <a:lnSpc>
                <a:spcPts val="2775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sz="4400" b="1" i="1" spc="197">
              <a:solidFill>
                <a:srgbClr val="231F20"/>
              </a:solidFill>
              <a:latin typeface="Adobe Arabic" panose="02040503050201020203" charset="0"/>
              <a:cs typeface="Adobe Arabic" panose="02040503050201020203" charset="0"/>
            </a:endParaRPr>
          </a:p>
          <a:p>
            <a:pPr marL="342900" lvl="0" indent="-342900" algn="l">
              <a:lnSpc>
                <a:spcPts val="2775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sz="4400" b="1" i="1" spc="197">
                <a:solidFill>
                  <a:srgbClr val="231F20"/>
                </a:solidFill>
                <a:latin typeface="Adobe Arabic" panose="02040503050201020203" charset="0"/>
                <a:cs typeface="Adobe Arabic" panose="02040503050201020203" charset="0"/>
              </a:rPr>
              <a:t>Implementation and User Interface</a:t>
            </a:r>
            <a:endParaRPr lang="en-US" sz="4400" b="1" i="1" spc="197">
              <a:solidFill>
                <a:srgbClr val="231F20"/>
              </a:solidFill>
              <a:latin typeface="Adobe Arabic" panose="02040503050201020203" charset="0"/>
              <a:cs typeface="Adobe Arabic" panose="02040503050201020203" charset="0"/>
            </a:endParaRPr>
          </a:p>
          <a:p>
            <a:pPr marL="342900" lvl="0" indent="-342900" algn="l">
              <a:lnSpc>
                <a:spcPts val="2775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sz="4400" b="1" i="1" spc="197">
              <a:solidFill>
                <a:srgbClr val="231F20"/>
              </a:solidFill>
              <a:latin typeface="Adobe Arabic" panose="02040503050201020203" charset="0"/>
              <a:cs typeface="Adobe Arabic" panose="02040503050201020203" charset="0"/>
            </a:endParaRPr>
          </a:p>
          <a:p>
            <a:pPr marL="342900" lvl="0" indent="-342900" algn="l">
              <a:lnSpc>
                <a:spcPts val="2775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sz="4400" b="1" i="1" spc="197">
                <a:solidFill>
                  <a:srgbClr val="231F20"/>
                </a:solidFill>
                <a:latin typeface="Adobe Arabic" panose="02040503050201020203" charset="0"/>
                <a:cs typeface="Adobe Arabic" panose="02040503050201020203" charset="0"/>
              </a:rPr>
              <a:t>Potential Applications and Future Enhancements</a:t>
            </a:r>
            <a:endParaRPr lang="en-US" sz="4400" b="1" i="1" spc="197">
              <a:solidFill>
                <a:srgbClr val="231F20"/>
              </a:solidFill>
              <a:latin typeface="Adobe Arabic" panose="02040503050201020203" charset="0"/>
              <a:cs typeface="Adobe Arabic" panose="02040503050201020203" charset="0"/>
            </a:endParaRPr>
          </a:p>
          <a:p>
            <a:pPr marL="342900" lvl="0" indent="-342900" algn="l">
              <a:lnSpc>
                <a:spcPts val="2775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sz="4400" b="1" i="1" spc="197">
              <a:solidFill>
                <a:srgbClr val="231F20"/>
              </a:solidFill>
              <a:latin typeface="Adobe Arabic" panose="02040503050201020203" charset="0"/>
              <a:cs typeface="Adobe Arabic" panose="02040503050201020203" charset="0"/>
            </a:endParaRPr>
          </a:p>
          <a:p>
            <a:pPr marL="342900" lvl="0" indent="-342900" algn="l">
              <a:lnSpc>
                <a:spcPts val="2775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sz="4400" b="1" i="1" spc="197">
                <a:solidFill>
                  <a:srgbClr val="231F20"/>
                </a:solidFill>
                <a:latin typeface="Adobe Arabic" panose="02040503050201020203" charset="0"/>
                <a:cs typeface="Adobe Arabic" panose="02040503050201020203" charset="0"/>
              </a:rPr>
              <a:t>Q&amp;A and Discussion</a:t>
            </a:r>
            <a:endParaRPr lang="en-US" sz="4400" b="1" i="1" spc="197">
              <a:solidFill>
                <a:srgbClr val="231F20"/>
              </a:solidFill>
              <a:latin typeface="Adobe Arabic" panose="02040503050201020203" charset="0"/>
              <a:cs typeface="Adobe Arabic" panose="02040503050201020203" charset="0"/>
            </a:endParaRPr>
          </a:p>
          <a:p>
            <a:pPr marL="342900" lvl="0" indent="-342900" algn="l">
              <a:lnSpc>
                <a:spcPts val="2775"/>
              </a:lnSpc>
              <a:spcBef>
                <a:spcPct val="0"/>
              </a:spcBef>
              <a:buFont typeface="Wingdings" panose="05000000000000000000" charset="0"/>
              <a:buChar char="Ø"/>
            </a:pPr>
            <a:endParaRPr lang="en-US" sz="4400" b="1" i="1" spc="197">
              <a:solidFill>
                <a:srgbClr val="231F20"/>
              </a:solidFill>
              <a:latin typeface="Adobe Arabic" panose="02040503050201020203" charset="0"/>
              <a:cs typeface="Adobe Arabic" panose="02040503050201020203" charset="0"/>
            </a:endParaRPr>
          </a:p>
          <a:p>
            <a:pPr marL="342900" lvl="0" indent="-342900" algn="l">
              <a:lnSpc>
                <a:spcPts val="2775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en-US" sz="4400" b="1" i="1" spc="197">
                <a:solidFill>
                  <a:srgbClr val="231F20"/>
                </a:solidFill>
                <a:latin typeface="Adobe Arabic" panose="02040503050201020203" charset="0"/>
                <a:cs typeface="Adobe Arabic" panose="02040503050201020203" charset="0"/>
              </a:rPr>
              <a:t>Conclusion and Closing Remarks</a:t>
            </a:r>
            <a:endParaRPr lang="en-US" sz="4400" b="1" i="1" spc="197">
              <a:solidFill>
                <a:srgbClr val="231F20"/>
              </a:solidFill>
              <a:latin typeface="Adobe Arabic" panose="02040503050201020203" charset="0"/>
              <a:cs typeface="Adobe Arabic" panose="02040503050201020203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12573606" y="3743682"/>
            <a:ext cx="3314591" cy="3314591"/>
            <a:chOff x="0" y="0"/>
            <a:chExt cx="4872604" cy="48726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2436241"/>
                    <a:pt x="1061593" y="2436241"/>
                    <a:pt x="1061593" y="2436241"/>
                  </a:cubicBez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cubicBezTo>
                    <a:pt x="0" y="2436241"/>
                    <a:pt x="0" y="243624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9981212" y="3767100"/>
            <a:ext cx="3314591" cy="3326378"/>
            <a:chOff x="0" y="0"/>
            <a:chExt cx="4872604" cy="4889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2453640"/>
                    <a:pt x="3811016" y="2453640"/>
                    <a:pt x="3811016" y="2453640"/>
                  </a:cubicBez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cubicBezTo>
                    <a:pt x="4872609" y="2453640"/>
                    <a:pt x="4872609" y="2453640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12548713" y="6337440"/>
            <a:ext cx="3314591" cy="3315573"/>
            <a:chOff x="0" y="0"/>
            <a:chExt cx="4872604" cy="48740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2437003"/>
                    <a:pt x="3811016" y="2437003"/>
                    <a:pt x="3811016" y="2437003"/>
                  </a:cubicBez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cubicBezTo>
                    <a:pt x="4872482" y="2437003"/>
                    <a:pt x="4872482" y="2437003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 rot="0">
            <a:off x="10878301" y="4617656"/>
            <a:ext cx="1520413" cy="152041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13469664" y="7244657"/>
            <a:ext cx="1522475" cy="152247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13447581" y="4617656"/>
            <a:ext cx="1566642" cy="15666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25" name="Freeform 25"/>
          <p:cNvSpPr/>
          <p:nvPr/>
        </p:nvSpPr>
        <p:spPr>
          <a:xfrm>
            <a:off x="11135381" y="4897605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779447" y="4906117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663813" y="1725604"/>
            <a:ext cx="9308329" cy="83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0"/>
              </a:lnSpc>
              <a:spcBef>
                <a:spcPct val="0"/>
              </a:spcBef>
            </a:pPr>
            <a:r>
              <a:rPr lang="en-US" sz="4745" u="none" strike="noStrike" spc="37">
                <a:solidFill>
                  <a:srgbClr val="FFFFFF"/>
                </a:solidFill>
                <a:latin typeface="Archivo Black" panose="020B0A03020202020B04"/>
              </a:rPr>
              <a:t>AG</a:t>
            </a:r>
            <a:r>
              <a:rPr lang="en-IN" altLang="en-US" sz="4745" u="none" strike="noStrike" spc="37">
                <a:solidFill>
                  <a:srgbClr val="FFFFFF"/>
                </a:solidFill>
                <a:latin typeface="Archivo Black" panose="020B0A03020202020B04"/>
              </a:rPr>
              <a:t>ENDA</a:t>
            </a:r>
            <a:endParaRPr lang="en-IN" altLang="en-US" sz="4745" u="none" strike="noStrike" spc="37">
              <a:solidFill>
                <a:srgbClr val="FFFFFF"/>
              </a:solidFill>
              <a:latin typeface="Archivo Black" panose="020B0A03020202020B04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>
              <a:noFill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9" name="Group 39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42" name="AutoShape 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Freeform 43"/>
          <p:cNvSpPr/>
          <p:nvPr/>
        </p:nvSpPr>
        <p:spPr>
          <a:xfrm>
            <a:off x="13779447" y="7532947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esktop\Courses Oth\InternShips\AICTE AI\Project PPT\Img\ai\AI-Motherboard-1536x827.jpgAI-Motherboard-1536x82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4765"/>
            <a:ext cx="18288000" cy="1024826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685800" y="4679315"/>
            <a:ext cx="5193030" cy="5180330"/>
            <a:chOff x="0" y="0"/>
            <a:chExt cx="84006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6765290" y="4655820"/>
            <a:ext cx="5316855" cy="5179695"/>
            <a:chOff x="0" y="0"/>
            <a:chExt cx="840066" cy="21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2967970" y="4655820"/>
            <a:ext cx="4914900" cy="5165090"/>
            <a:chOff x="0" y="0"/>
            <a:chExt cx="840066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4495800" y="495300"/>
            <a:ext cx="8616950" cy="1856105"/>
            <a:chOff x="0" y="0"/>
            <a:chExt cx="2269407" cy="8310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69407" cy="831043"/>
            </a:xfrm>
            <a:prstGeom prst="roundRect">
              <a:avLst/>
            </a:prstGeom>
            <a:solidFill>
              <a:srgbClr val="FFFFFF">
                <a:alpha val="8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952806" y="984830"/>
            <a:ext cx="7692734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7200" u="none" strike="noStrike" spc="173">
                <a:solidFill>
                  <a:srgbClr val="010101"/>
                </a:solidFill>
                <a:latin typeface="Archivo Black" panose="020B0A03020202020B04"/>
              </a:rPr>
              <a:t>O</a:t>
            </a:r>
            <a:r>
              <a:rPr lang="en-IN" altLang="en-US" sz="7200" u="none" strike="noStrike" spc="173">
                <a:solidFill>
                  <a:srgbClr val="010101"/>
                </a:solidFill>
                <a:latin typeface="Archivo Black" panose="020B0A03020202020B04"/>
              </a:rPr>
              <a:t>VERVIEW</a:t>
            </a:r>
            <a:endParaRPr lang="en-IN" altLang="en-US" sz="7200" u="none" strike="noStrike" spc="173">
              <a:solidFill>
                <a:srgbClr val="010101"/>
              </a:solidFill>
              <a:latin typeface="Archivo Black" panose="020B0A03020202020B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92847" y="5291315"/>
            <a:ext cx="2810608" cy="38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IN" altLang="en-US" sz="4500" b="1" spc="30">
                <a:solidFill>
                  <a:srgbClr val="040506"/>
                </a:solidFill>
                <a:latin typeface="Montserrat Classic" panose="00000500000000000000"/>
              </a:rPr>
              <a:t>Purpose</a:t>
            </a:r>
            <a:endParaRPr lang="en-IN" altLang="en-US" sz="4500" b="1" spc="30">
              <a:solidFill>
                <a:srgbClr val="040506"/>
              </a:solidFill>
              <a:latin typeface="Montserrat Classic" panose="000005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868795" y="6134100"/>
            <a:ext cx="4936490" cy="3056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ctr">
              <a:lnSpc>
                <a:spcPts val="29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spc="30">
                <a:solidFill>
                  <a:srgbClr val="040506"/>
                </a:solidFill>
                <a:cs typeface="+mn-lt"/>
              </a:rPr>
              <a:t>Develop a robust predictive model using machine learning techniques.</a:t>
            </a:r>
            <a:endParaRPr lang="en-US" sz="3000" spc="30">
              <a:solidFill>
                <a:srgbClr val="040506"/>
              </a:solidFill>
              <a:cs typeface="+mn-lt"/>
            </a:endParaRPr>
          </a:p>
          <a:p>
            <a:pPr marL="342900" lvl="0" indent="-342900" algn="ctr">
              <a:lnSpc>
                <a:spcPts val="29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spc="30">
                <a:solidFill>
                  <a:srgbClr val="040506"/>
                </a:solidFill>
                <a:cs typeface="+mn-lt"/>
              </a:rPr>
              <a:t>Analyze various data inputs related to mental health </a:t>
            </a:r>
            <a:endParaRPr lang="en-US" sz="3000" spc="30">
              <a:solidFill>
                <a:srgbClr val="040506"/>
              </a:solidFill>
              <a:cs typeface="+mn-lt"/>
            </a:endParaRPr>
          </a:p>
          <a:p>
            <a:pPr marL="342900" lvl="0" indent="-342900" algn="ctr">
              <a:lnSpc>
                <a:spcPts val="29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spc="30">
                <a:solidFill>
                  <a:srgbClr val="040506"/>
                </a:solidFill>
                <a:cs typeface="+mn-lt"/>
              </a:rPr>
              <a:t>Implement a user-friendly interface for seamless interaction.</a:t>
            </a:r>
            <a:endParaRPr lang="en-US" sz="3000" spc="30">
              <a:solidFill>
                <a:srgbClr val="040506"/>
              </a:solidFill>
              <a:cs typeface="+mn-lt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859155" y="5981700"/>
            <a:ext cx="484695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Develop a  predictive model</a:t>
            </a:r>
            <a:endParaRPr lang="en-US" sz="3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Revolutionize mental health monitoring and management.</a:t>
            </a:r>
            <a:endParaRPr lang="en-US" sz="3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Provide accurate predictions and personalized interventions.</a:t>
            </a:r>
            <a:endParaRPr lang="en-US" sz="3000"/>
          </a:p>
        </p:txBody>
      </p:sp>
      <p:sp>
        <p:nvSpPr>
          <p:cNvPr id="24" name="TextBox 18"/>
          <p:cNvSpPr txBox="1"/>
          <p:nvPr/>
        </p:nvSpPr>
        <p:spPr>
          <a:xfrm>
            <a:off x="8077442" y="5295760"/>
            <a:ext cx="2810608" cy="38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980"/>
              </a:lnSpc>
            </a:pPr>
            <a:r>
              <a:rPr lang="en-IN" altLang="en-US" sz="4500" b="1" spc="30">
                <a:solidFill>
                  <a:srgbClr val="040506"/>
                </a:solidFill>
                <a:latin typeface="Montserrat Classic" panose="00000500000000000000"/>
              </a:rPr>
              <a:t>Scope</a:t>
            </a:r>
            <a:endParaRPr lang="en-IN" altLang="en-US" sz="4500" b="1" spc="30">
              <a:solidFill>
                <a:srgbClr val="040506"/>
              </a:solidFill>
              <a:latin typeface="Montserrat Classic" panose="00000500000000000000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2877800" y="6134100"/>
            <a:ext cx="4936490" cy="3056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342900" lvl="0" indent="-342900" algn="ctr">
              <a:lnSpc>
                <a:spcPts val="29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spc="30">
                <a:solidFill>
                  <a:srgbClr val="040506"/>
                </a:solidFill>
                <a:cs typeface="+mn-lt"/>
              </a:rPr>
              <a:t>Develop an advanced predictive model.</a:t>
            </a:r>
            <a:endParaRPr lang="en-US" sz="3000" spc="30">
              <a:solidFill>
                <a:srgbClr val="040506"/>
              </a:solidFill>
              <a:cs typeface="+mn-lt"/>
            </a:endParaRPr>
          </a:p>
          <a:p>
            <a:pPr marL="342900" lvl="0" indent="-342900" algn="ctr">
              <a:lnSpc>
                <a:spcPts val="29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spc="30">
                <a:solidFill>
                  <a:srgbClr val="040506"/>
                </a:solidFill>
                <a:cs typeface="+mn-lt"/>
              </a:rPr>
              <a:t>Provide personalized  recommendations.</a:t>
            </a:r>
            <a:endParaRPr lang="en-US" sz="3000" spc="30">
              <a:solidFill>
                <a:srgbClr val="040506"/>
              </a:solidFill>
              <a:cs typeface="+mn-lt"/>
            </a:endParaRPr>
          </a:p>
          <a:p>
            <a:pPr marL="342900" lvl="0" indent="-342900" algn="ctr">
              <a:lnSpc>
                <a:spcPts val="29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spc="30">
                <a:solidFill>
                  <a:srgbClr val="040506"/>
                </a:solidFill>
                <a:cs typeface="+mn-lt"/>
              </a:rPr>
              <a:t>Design an intuitive user interface.</a:t>
            </a:r>
            <a:endParaRPr lang="en-US" sz="3000" spc="30">
              <a:solidFill>
                <a:srgbClr val="040506"/>
              </a:solidFill>
              <a:cs typeface="+mn-lt"/>
            </a:endParaRPr>
          </a:p>
          <a:p>
            <a:pPr marL="342900" lvl="0" indent="-342900" algn="ctr">
              <a:lnSpc>
                <a:spcPts val="29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spc="30">
                <a:solidFill>
                  <a:srgbClr val="040506"/>
                </a:solidFill>
                <a:cs typeface="+mn-lt"/>
              </a:rPr>
              <a:t>Evaluate and refine the model continuously.</a:t>
            </a:r>
            <a:endParaRPr lang="en-US" sz="3000" spc="30">
              <a:solidFill>
                <a:srgbClr val="040506"/>
              </a:solidFill>
              <a:cs typeface="+mn-lt"/>
            </a:endParaRPr>
          </a:p>
        </p:txBody>
      </p:sp>
      <p:sp>
        <p:nvSpPr>
          <p:cNvPr id="26" name="TextBox 11"/>
          <p:cNvSpPr txBox="1"/>
          <p:nvPr/>
        </p:nvSpPr>
        <p:spPr>
          <a:xfrm>
            <a:off x="12967970" y="4762188"/>
            <a:ext cx="4755377" cy="1982305"/>
          </a:xfrm>
          <a:prstGeom prst="rect">
            <a:avLst/>
          </a:prstGeom>
        </p:spPr>
        <p:txBody>
          <a:bodyPr lIns="50800" tIns="50800" rIns="50800" bIns="50800" rtlCol="0" anchor="ctr"/>
          <a:p>
            <a:pPr marL="0" lvl="0" indent="0" algn="ctr">
              <a:lnSpc>
                <a:spcPts val="2860"/>
              </a:lnSpc>
              <a:spcBef>
                <a:spcPct val="0"/>
              </a:spcBef>
            </a:pPr>
          </a:p>
        </p:txBody>
      </p:sp>
      <p:sp>
        <p:nvSpPr>
          <p:cNvPr id="28" name="TextBox 18"/>
          <p:cNvSpPr txBox="1"/>
          <p:nvPr/>
        </p:nvSpPr>
        <p:spPr>
          <a:xfrm>
            <a:off x="13721715" y="5295900"/>
            <a:ext cx="3408045" cy="381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980"/>
              </a:lnSpc>
            </a:pPr>
            <a:r>
              <a:rPr lang="en-IN" altLang="en-US" sz="4500" b="1" spc="30">
                <a:solidFill>
                  <a:srgbClr val="040506"/>
                </a:solidFill>
                <a:latin typeface="Montserrat Classic" panose="00000500000000000000"/>
              </a:rPr>
              <a:t>Objectives</a:t>
            </a:r>
            <a:endParaRPr lang="en-IN" altLang="en-US" sz="4500" b="1" spc="30">
              <a:solidFill>
                <a:srgbClr val="040506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21874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0">
            <a:off x="7613275" y="0"/>
            <a:ext cx="10674725" cy="6004533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3"/>
              <a:stretch>
                <a:fillRect t="-9259" b="-925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2300775" y="3360469"/>
            <a:ext cx="6331281" cy="1563793"/>
            <a:chOff x="0" y="0"/>
            <a:chExt cx="2161091" cy="5337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00775" y="1158585"/>
            <a:ext cx="7238899" cy="87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840"/>
              </a:lnSpc>
              <a:spcBef>
                <a:spcPct val="0"/>
              </a:spcBef>
            </a:pPr>
            <a:r>
              <a:rPr lang="en-US" sz="4960" u="none" strike="noStrike" spc="173">
                <a:solidFill>
                  <a:srgbClr val="010101"/>
                </a:solidFill>
                <a:latin typeface="Archivo Black" panose="020B0A03020202020B04"/>
              </a:rPr>
              <a:t>T</a:t>
            </a:r>
            <a:r>
              <a:rPr lang="en-IN" altLang="en-US" sz="4960" u="none" strike="noStrike" spc="173">
                <a:solidFill>
                  <a:srgbClr val="010101"/>
                </a:solidFill>
                <a:latin typeface="Archivo Black" panose="020B0A03020202020B04"/>
              </a:rPr>
              <a:t>ARGET AUDIENCE</a:t>
            </a:r>
            <a:endParaRPr lang="en-IN" altLang="en-US" sz="4960" u="none" strike="noStrike" spc="173">
              <a:solidFill>
                <a:srgbClr val="010101"/>
              </a:solidFill>
              <a:latin typeface="Archivo Black" panose="020B0A03020202020B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7535860" y="3119178"/>
            <a:ext cx="2381235" cy="2046374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971742" y="3980532"/>
            <a:ext cx="4950833" cy="28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5"/>
              </a:lnSpc>
            </a:pPr>
            <a:r>
              <a:rPr lang="en-US" sz="3600" b="1" spc="155">
                <a:solidFill>
                  <a:srgbClr val="F2F4F5"/>
                </a:solidFill>
                <a:latin typeface="Montserrat Light" panose="00000400000000000000"/>
              </a:rPr>
              <a:t>CHARACTERSTICS</a:t>
            </a:r>
            <a:endParaRPr lang="en-US" sz="3600" b="1" spc="155">
              <a:solidFill>
                <a:srgbClr val="F2F4F5"/>
              </a:solidFill>
              <a:latin typeface="Montserrat Light" panose="000004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7191171" y="5406843"/>
            <a:ext cx="6331281" cy="1563793"/>
            <a:chOff x="0" y="0"/>
            <a:chExt cx="2161091" cy="5337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6033010" y="5165552"/>
            <a:ext cx="2381235" cy="2046374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>
              <a:solidFill>
                <a:srgbClr val="000000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2300775" y="7453217"/>
            <a:ext cx="6331281" cy="1563793"/>
            <a:chOff x="0" y="0"/>
            <a:chExt cx="2161091" cy="53377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id="25" name="Group 25"/>
          <p:cNvGrpSpPr/>
          <p:nvPr/>
        </p:nvGrpSpPr>
        <p:grpSpPr>
          <a:xfrm rot="0">
            <a:off x="7535860" y="7211926"/>
            <a:ext cx="2381235" cy="2046374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>
              <a:solidFill>
                <a:srgbClr val="000000"/>
              </a:solidFill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29" name="Freeform 29"/>
          <p:cNvSpPr/>
          <p:nvPr/>
        </p:nvSpPr>
        <p:spPr>
          <a:xfrm>
            <a:off x="8316248" y="3584336"/>
            <a:ext cx="893040" cy="1072428"/>
          </a:xfrm>
          <a:custGeom>
            <a:avLst/>
            <a:gdLst/>
            <a:ahLst/>
            <a:cxnLst/>
            <a:rect l="l" t="t" r="r" b="b"/>
            <a:pathLst>
              <a:path w="893040" h="1072428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155450" y="7714715"/>
            <a:ext cx="1023765" cy="1040796"/>
          </a:xfrm>
          <a:custGeom>
            <a:avLst/>
            <a:gdLst/>
            <a:ahLst/>
            <a:cxnLst/>
            <a:rect l="l" t="t" r="r" b="b"/>
            <a:pathLst>
              <a:path w="1023765" h="1040796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632746" y="5633117"/>
            <a:ext cx="980529" cy="1070022"/>
          </a:xfrm>
          <a:custGeom>
            <a:avLst/>
            <a:gdLst/>
            <a:ahLst/>
            <a:cxnLst/>
            <a:rect l="l" t="t" r="r" b="b"/>
            <a:pathLst>
              <a:path w="980529" h="1070022">
                <a:moveTo>
                  <a:pt x="0" y="0"/>
                </a:moveTo>
                <a:lnTo>
                  <a:pt x="980529" y="0"/>
                </a:lnTo>
                <a:lnTo>
                  <a:pt x="980529" y="1070021"/>
                </a:lnTo>
                <a:lnTo>
                  <a:pt x="0" y="1070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14"/>
          <p:cNvSpPr txBox="1"/>
          <p:nvPr/>
        </p:nvSpPr>
        <p:spPr>
          <a:xfrm>
            <a:off x="9982142" y="6020152"/>
            <a:ext cx="4950833" cy="28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2185"/>
              </a:lnSpc>
            </a:pPr>
            <a:r>
              <a:rPr lang="en-IN" altLang="en-US" sz="3600" b="1" spc="155">
                <a:solidFill>
                  <a:srgbClr val="F2F4F5"/>
                </a:solidFill>
                <a:latin typeface="Montserrat Light" panose="00000400000000000000"/>
              </a:rPr>
              <a:t>NEEDS</a:t>
            </a:r>
            <a:endParaRPr lang="en-IN" altLang="en-US" sz="3600" b="1" spc="155">
              <a:solidFill>
                <a:srgbClr val="F2F4F5"/>
              </a:solidFill>
              <a:latin typeface="Montserrat Light" panose="00000400000000000000"/>
            </a:endParaRPr>
          </a:p>
        </p:txBody>
      </p:sp>
      <p:sp>
        <p:nvSpPr>
          <p:cNvPr id="33" name="TextBox 14"/>
          <p:cNvSpPr txBox="1"/>
          <p:nvPr/>
        </p:nvSpPr>
        <p:spPr>
          <a:xfrm>
            <a:off x="2584392" y="8075012"/>
            <a:ext cx="4950833" cy="28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185"/>
              </a:lnSpc>
            </a:pPr>
            <a:r>
              <a:rPr lang="en-IN" altLang="en-US" sz="3600" b="1" spc="155">
                <a:solidFill>
                  <a:srgbClr val="F2F4F5"/>
                </a:solidFill>
                <a:latin typeface="Montserrat Light" panose="00000400000000000000"/>
              </a:rPr>
              <a:t>BENEFITS</a:t>
            </a:r>
            <a:endParaRPr lang="en-IN" altLang="en-US" sz="3600" b="1" spc="155">
              <a:solidFill>
                <a:srgbClr val="F2F4F5"/>
              </a:solidFill>
              <a:latin typeface="Montserrat Light" panose="000004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esktop\Courses Oth\InternShips\AICTE AI\Project PPT\Img\ai\Artificial-Intelligence-Global-Partnerships-scaled.jpgArtificial-Intelligence-Global-Partnerships-scale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43180"/>
            <a:ext cx="18288000" cy="1020064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685800" y="4126865"/>
            <a:ext cx="16692245" cy="5633085"/>
            <a:chOff x="0" y="0"/>
            <a:chExt cx="84006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4495800" y="495300"/>
            <a:ext cx="8616950" cy="1856105"/>
            <a:chOff x="0" y="0"/>
            <a:chExt cx="2269407" cy="8310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69407" cy="831043"/>
            </a:xfrm>
            <a:prstGeom prst="roundRect">
              <a:avLst/>
            </a:prstGeom>
            <a:solidFill>
              <a:srgbClr val="FFFFFF">
                <a:alpha val="8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048000" y="942975"/>
            <a:ext cx="11936095" cy="877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IN" sz="5600" u="none" strike="noStrike" spc="173">
                <a:solidFill>
                  <a:srgbClr val="010101"/>
                </a:solidFill>
                <a:latin typeface="Arial Black" panose="020B0A04020102020204" charset="0"/>
                <a:cs typeface="Arial Black" panose="020B0A04020102020204" charset="0"/>
              </a:rPr>
              <a:t>CHARACTERSTICS</a:t>
            </a:r>
            <a:endParaRPr lang="en-IN" sz="5600" u="none" strike="noStrike" spc="173">
              <a:solidFill>
                <a:srgbClr val="01010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2057400" y="5372100"/>
            <a:ext cx="1371028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4000"/>
              <a:t>Individuals seeking to monitor and improve their mental well-being.</a:t>
            </a:r>
            <a:endParaRPr lang="en-US" sz="400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4000"/>
              <a:t>People interested in proactive mental health management.</a:t>
            </a:r>
            <a:endParaRPr lang="en-US" sz="400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4000"/>
              <a:t>Users comfortable with technology and data-driven approaches.</a:t>
            </a:r>
            <a:endParaRPr lang="en-US" sz="400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4000"/>
              <a:t>Professionals in the mental health field.</a:t>
            </a:r>
            <a:endParaRPr lang="en-US" sz="4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esktop\Courses Oth\InternShips\AICTE AI\Project PPT\Img\ai\GPAI-1024x576.jpgGPAI-1024x57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0" y="0"/>
            <a:ext cx="1828546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685800" y="4126865"/>
            <a:ext cx="16692245" cy="5633085"/>
            <a:chOff x="0" y="0"/>
            <a:chExt cx="84006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4495800" y="495300"/>
            <a:ext cx="8616950" cy="1856105"/>
            <a:chOff x="0" y="0"/>
            <a:chExt cx="2269407" cy="8310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69407" cy="831043"/>
            </a:xfrm>
            <a:prstGeom prst="roundRect">
              <a:avLst/>
            </a:prstGeom>
            <a:solidFill>
              <a:srgbClr val="FFFFFF">
                <a:alpha val="8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048000" y="942975"/>
            <a:ext cx="11936095" cy="877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IN" sz="5600" u="none" strike="noStrike" spc="173">
                <a:solidFill>
                  <a:srgbClr val="010101"/>
                </a:solidFill>
                <a:latin typeface="Arial Black" panose="020B0A04020102020204" charset="0"/>
                <a:cs typeface="Arial Black" panose="020B0A04020102020204" charset="0"/>
              </a:rPr>
              <a:t>NEEDS</a:t>
            </a:r>
            <a:endParaRPr lang="en-IN" sz="5600" u="none" strike="noStrike" spc="173">
              <a:solidFill>
                <a:srgbClr val="01010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2057400" y="5372100"/>
            <a:ext cx="1371028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4000"/>
              <a:t>Accurate tracking and monitoring of mental well-being.</a:t>
            </a:r>
            <a:endParaRPr lang="en-US" sz="400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4000"/>
              <a:t>Personalized interventions and recommendations.</a:t>
            </a:r>
            <a:endParaRPr lang="en-US" sz="400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4000"/>
              <a:t>Easy-to-use and intuitive interface.</a:t>
            </a:r>
            <a:endParaRPr lang="en-US" sz="400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4000"/>
              <a:t>Privacy and data security.</a:t>
            </a:r>
            <a:endParaRPr lang="en-US" sz="400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4000"/>
              <a:t>Access to comprehensive insights and predictions.</a:t>
            </a:r>
            <a:endParaRPr lang="en-US" sz="4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4914</Words>
  <Application>WPS Presentation</Application>
  <PresentationFormat>On-screen Show (4:3)</PresentationFormat>
  <Paragraphs>255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6" baseType="lpstr">
      <vt:lpstr>Arial</vt:lpstr>
      <vt:lpstr>SimSun</vt:lpstr>
      <vt:lpstr>Wingdings</vt:lpstr>
      <vt:lpstr>Archivo Black</vt:lpstr>
      <vt:lpstr>Montserrat Classic Bold</vt:lpstr>
      <vt:lpstr>Montserrat Light</vt:lpstr>
      <vt:lpstr>Adobe Arabic</vt:lpstr>
      <vt:lpstr>Montserrat Classic</vt:lpstr>
      <vt:lpstr>Arial Black</vt:lpstr>
      <vt:lpstr>Wingdings</vt:lpstr>
      <vt:lpstr>Montserrat Light Bold</vt:lpstr>
      <vt:lpstr>Microsoft YaHei</vt:lpstr>
      <vt:lpstr>Arial Unicode MS</vt:lpstr>
      <vt:lpstr>Calibri</vt:lpstr>
      <vt:lpstr>AcadEref</vt:lpstr>
      <vt:lpstr>Adobe Myungjo Std M</vt:lpstr>
      <vt:lpstr>Adobe Ming Std L</vt:lpstr>
      <vt:lpstr>SWMono</vt:lpstr>
      <vt:lpstr>Mongolian Baiti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Rahul</cp:lastModifiedBy>
  <cp:revision>26</cp:revision>
  <dcterms:created xsi:type="dcterms:W3CDTF">2006-08-16T00:00:00Z</dcterms:created>
  <dcterms:modified xsi:type="dcterms:W3CDTF">2023-07-23T16:38:29Z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AF3FD8B2759D4CC0BA9ED77AD78C15F3</vt:lpwstr>
  </property>
  <property fmtid="{D5CDD505-2E9C-101B-9397-08002B2CF9AE}" pid="3" name="KSOProductBuildVer">
    <vt:lpwstr>1033-11.2.0.11537</vt:lpwstr>
  </property>
</Properties>
</file>